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341" r:id="rId2"/>
    <p:sldId id="351" r:id="rId3"/>
    <p:sldId id="340" r:id="rId4"/>
    <p:sldId id="347" r:id="rId5"/>
    <p:sldId id="343" r:id="rId6"/>
    <p:sldId id="349" r:id="rId7"/>
    <p:sldId id="270" r:id="rId8"/>
    <p:sldId id="283" r:id="rId9"/>
    <p:sldId id="320" r:id="rId10"/>
    <p:sldId id="337" r:id="rId11"/>
    <p:sldId id="338" r:id="rId12"/>
    <p:sldId id="280" r:id="rId13"/>
    <p:sldId id="344" r:id="rId14"/>
    <p:sldId id="345" r:id="rId15"/>
    <p:sldId id="325" r:id="rId16"/>
    <p:sldId id="350" r:id="rId17"/>
    <p:sldId id="322" r:id="rId18"/>
    <p:sldId id="262" r:id="rId19"/>
    <p:sldId id="307" r:id="rId20"/>
    <p:sldId id="308" r:id="rId21"/>
    <p:sldId id="288" r:id="rId22"/>
    <p:sldId id="332" r:id="rId23"/>
    <p:sldId id="331" r:id="rId24"/>
    <p:sldId id="264" r:id="rId25"/>
    <p:sldId id="265" r:id="rId26"/>
    <p:sldId id="290" r:id="rId27"/>
    <p:sldId id="333" r:id="rId28"/>
    <p:sldId id="334" r:id="rId29"/>
    <p:sldId id="321" r:id="rId30"/>
    <p:sldId id="348" r:id="rId31"/>
    <p:sldId id="326" r:id="rId32"/>
    <p:sldId id="258" r:id="rId33"/>
    <p:sldId id="257" r:id="rId34"/>
    <p:sldId id="339" r:id="rId35"/>
    <p:sldId id="259" r:id="rId36"/>
    <p:sldId id="304" r:id="rId37"/>
    <p:sldId id="291" r:id="rId38"/>
    <p:sldId id="263" r:id="rId39"/>
    <p:sldId id="296" r:id="rId40"/>
    <p:sldId id="3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25174B-DFF2-41B1-8710-37910686B85C}">
          <p14:sldIdLst>
            <p14:sldId id="341"/>
            <p14:sldId id="351"/>
            <p14:sldId id="340"/>
            <p14:sldId id="347"/>
            <p14:sldId id="343"/>
          </p14:sldIdLst>
        </p14:section>
        <p14:section name="Space Rivalries: USSR to China" id="{D749BA1A-08F2-4002-A104-E7DBA1B2AD9B}">
          <p14:sldIdLst>
            <p14:sldId id="349"/>
            <p14:sldId id="270"/>
            <p14:sldId id="283"/>
            <p14:sldId id="320"/>
            <p14:sldId id="337"/>
            <p14:sldId id="338"/>
            <p14:sldId id="280"/>
          </p14:sldIdLst>
        </p14:section>
        <p14:section name="The Commercial Revolution" id="{D6D5E8DF-CA15-4541-B58D-F64A8CAB24BA}">
          <p14:sldIdLst>
            <p14:sldId id="344"/>
            <p14:sldId id="345"/>
            <p14:sldId id="325"/>
          </p14:sldIdLst>
        </p14:section>
        <p14:section name="Back to the Moon?" id="{22C8EF4E-3328-455A-82E7-CB3AE6029807}">
          <p14:sldIdLst>
            <p14:sldId id="350"/>
            <p14:sldId id="322"/>
            <p14:sldId id="262"/>
            <p14:sldId id="307"/>
            <p14:sldId id="308"/>
            <p14:sldId id="288"/>
            <p14:sldId id="332"/>
            <p14:sldId id="331"/>
            <p14:sldId id="264"/>
            <p14:sldId id="265"/>
            <p14:sldId id="290"/>
            <p14:sldId id="333"/>
            <p14:sldId id="334"/>
          </p14:sldIdLst>
        </p14:section>
        <p14:section name="Conclusion" id="{9291F9ED-592C-46E2-9021-C714C80EAF93}">
          <p14:sldIdLst>
            <p14:sldId id="321"/>
            <p14:sldId id="348"/>
            <p14:sldId id="326"/>
            <p14:sldId id="258"/>
            <p14:sldId id="257"/>
            <p14:sldId id="339"/>
            <p14:sldId id="259"/>
            <p14:sldId id="304"/>
            <p14:sldId id="291"/>
          </p14:sldIdLst>
        </p14:section>
        <p14:section name="Supplementary slides" id="{20CB4428-8ED1-45FF-8598-4DD0886C77D4}">
          <p14:sldIdLst>
            <p14:sldId id="263"/>
            <p14:sldId id="29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A95"/>
    <a:srgbClr val="325994"/>
    <a:srgbClr val="345A98"/>
    <a:srgbClr val="2F538D"/>
    <a:srgbClr val="FFFF00"/>
    <a:srgbClr val="7F7F7F"/>
    <a:srgbClr val="000000"/>
    <a:srgbClr val="0D070F"/>
    <a:srgbClr val="D9D9D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3969" autoAdjust="0"/>
  </p:normalViewPr>
  <p:slideViewPr>
    <p:cSldViewPr snapToGrid="0">
      <p:cViewPr>
        <p:scale>
          <a:sx n="30" d="100"/>
          <a:sy n="30" d="100"/>
        </p:scale>
        <p:origin x="2280" y="912"/>
      </p:cViewPr>
      <p:guideLst/>
    </p:cSldViewPr>
  </p:slideViewPr>
  <p:outlineViewPr>
    <p:cViewPr>
      <p:scale>
        <a:sx n="33" d="100"/>
        <a:sy n="33" d="100"/>
      </p:scale>
      <p:origin x="0" y="-4182"/>
    </p:cViewPr>
    <p:sldLst>
      <p:sld r:id="rId1" collapse="1"/>
    </p:sldLst>
  </p:outlineViewPr>
  <p:notesTextViewPr>
    <p:cViewPr>
      <p:scale>
        <a:sx n="3" d="2"/>
        <a:sy n="3" d="2"/>
      </p:scale>
      <p:origin x="0" y="0"/>
    </p:cViewPr>
  </p:notesTextViewPr>
  <p:sorterViewPr>
    <p:cViewPr varScale="1">
      <p:scale>
        <a:sx n="100" d="100"/>
        <a:sy n="100" d="100"/>
      </p:scale>
      <p:origin x="0" y="-6432"/>
    </p:cViewPr>
  </p:sorterViewPr>
  <p:notesViewPr>
    <p:cSldViewPr snapToGrid="0">
      <p:cViewPr>
        <p:scale>
          <a:sx n="196" d="100"/>
          <a:sy n="196" d="100"/>
        </p:scale>
        <p:origin x="-180" y="-52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1"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1D558-B4BB-49B0-A302-CEF71D408F0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B964AB6-2BF5-4F12-93EB-EC3A5A4D7573}">
      <dgm:prSet custT="1"/>
      <dgm:spPr/>
      <dgm:t>
        <a:bodyPr/>
        <a:lstStyle/>
        <a:p>
          <a:r>
            <a:rPr lang="en-NZ" sz="3200" dirty="0"/>
            <a:t>Space launch capabilities have become international and commercial</a:t>
          </a:r>
          <a:endParaRPr lang="en-US" sz="3200" dirty="0"/>
        </a:p>
      </dgm:t>
    </dgm:pt>
    <dgm:pt modelId="{925D8744-E977-4FF7-933E-5BA6A4C6D7D9}" type="parTrans" cxnId="{4058EACF-C2A2-48ED-85DD-E91216176B34}">
      <dgm:prSet/>
      <dgm:spPr/>
      <dgm:t>
        <a:bodyPr/>
        <a:lstStyle/>
        <a:p>
          <a:endParaRPr lang="en-US"/>
        </a:p>
      </dgm:t>
    </dgm:pt>
    <dgm:pt modelId="{594E8B86-3E0A-44CC-BB57-1DEB67AFB111}" type="sibTrans" cxnId="{4058EACF-C2A2-48ED-85DD-E91216176B34}">
      <dgm:prSet/>
      <dgm:spPr/>
      <dgm:t>
        <a:bodyPr/>
        <a:lstStyle/>
        <a:p>
          <a:endParaRPr lang="en-US"/>
        </a:p>
      </dgm:t>
    </dgm:pt>
    <dgm:pt modelId="{7B195A94-C840-4430-84C2-0B7710F4746C}">
      <dgm:prSet custT="1"/>
      <dgm:spPr/>
      <dgm:t>
        <a:bodyPr/>
        <a:lstStyle/>
        <a:p>
          <a:r>
            <a:rPr lang="en-NZ" sz="3200" dirty="0"/>
            <a:t>As a consequence, we are sending more stuff into space than ever before</a:t>
          </a:r>
          <a:endParaRPr lang="en-US" sz="3200" dirty="0"/>
        </a:p>
      </dgm:t>
    </dgm:pt>
    <dgm:pt modelId="{D910A51C-B6F0-432E-A0F3-3F31EAAD6AF7}" type="parTrans" cxnId="{A70BE852-59FD-4CE6-ADF0-D48FC2670E67}">
      <dgm:prSet/>
      <dgm:spPr/>
      <dgm:t>
        <a:bodyPr/>
        <a:lstStyle/>
        <a:p>
          <a:endParaRPr lang="en-US"/>
        </a:p>
      </dgm:t>
    </dgm:pt>
    <dgm:pt modelId="{E6117507-0E64-493F-808D-2E5F831FD7F2}" type="sibTrans" cxnId="{A70BE852-59FD-4CE6-ADF0-D48FC2670E67}">
      <dgm:prSet/>
      <dgm:spPr/>
      <dgm:t>
        <a:bodyPr/>
        <a:lstStyle/>
        <a:p>
          <a:endParaRPr lang="en-US"/>
        </a:p>
      </dgm:t>
    </dgm:pt>
    <dgm:pt modelId="{D4FB5D45-4EB2-492A-8973-5B85C9BDCC98}">
      <dgm:prSet custT="1"/>
      <dgm:spPr/>
      <dgm:t>
        <a:bodyPr/>
        <a:lstStyle/>
        <a:p>
          <a:r>
            <a:rPr lang="en-NZ" sz="3200" b="1" dirty="0"/>
            <a:t>What might be some pros and cons to this increased access to space?</a:t>
          </a:r>
          <a:endParaRPr lang="en-US" sz="3200" dirty="0"/>
        </a:p>
      </dgm:t>
    </dgm:pt>
    <dgm:pt modelId="{D0761712-7E41-45F8-946A-E4E4BE42C133}" type="parTrans" cxnId="{FB76DCE5-90CE-414B-8236-18A80601340A}">
      <dgm:prSet/>
      <dgm:spPr/>
      <dgm:t>
        <a:bodyPr/>
        <a:lstStyle/>
        <a:p>
          <a:endParaRPr lang="en-US"/>
        </a:p>
      </dgm:t>
    </dgm:pt>
    <dgm:pt modelId="{4D2C6FA0-A3B6-469D-99F3-58C3EBBD8EDD}" type="sibTrans" cxnId="{FB76DCE5-90CE-414B-8236-18A80601340A}">
      <dgm:prSet/>
      <dgm:spPr/>
      <dgm:t>
        <a:bodyPr/>
        <a:lstStyle/>
        <a:p>
          <a:endParaRPr lang="en-US"/>
        </a:p>
      </dgm:t>
    </dgm:pt>
    <dgm:pt modelId="{0450539F-852C-4794-A30C-D7E43D0B2DB3}" type="pres">
      <dgm:prSet presAssocID="{4E41D558-B4BB-49B0-A302-CEF71D408F0B}" presName="linear" presStyleCnt="0">
        <dgm:presLayoutVars>
          <dgm:animLvl val="lvl"/>
          <dgm:resizeHandles val="exact"/>
        </dgm:presLayoutVars>
      </dgm:prSet>
      <dgm:spPr/>
    </dgm:pt>
    <dgm:pt modelId="{8456131D-060B-40AD-BAE2-A144F0BF84DD}" type="pres">
      <dgm:prSet presAssocID="{6B964AB6-2BF5-4F12-93EB-EC3A5A4D7573}" presName="parentText" presStyleLbl="node1" presStyleIdx="0" presStyleCnt="3">
        <dgm:presLayoutVars>
          <dgm:chMax val="0"/>
          <dgm:bulletEnabled val="1"/>
        </dgm:presLayoutVars>
      </dgm:prSet>
      <dgm:spPr/>
    </dgm:pt>
    <dgm:pt modelId="{683CC338-03CE-4D65-AC45-E3BAAFF0C0D8}" type="pres">
      <dgm:prSet presAssocID="{594E8B86-3E0A-44CC-BB57-1DEB67AFB111}" presName="spacer" presStyleCnt="0"/>
      <dgm:spPr/>
    </dgm:pt>
    <dgm:pt modelId="{7FA4D3C1-FA50-45D7-A4D5-DDBF3BB53B04}" type="pres">
      <dgm:prSet presAssocID="{7B195A94-C840-4430-84C2-0B7710F4746C}" presName="parentText" presStyleLbl="node1" presStyleIdx="1" presStyleCnt="3">
        <dgm:presLayoutVars>
          <dgm:chMax val="0"/>
          <dgm:bulletEnabled val="1"/>
        </dgm:presLayoutVars>
      </dgm:prSet>
      <dgm:spPr/>
    </dgm:pt>
    <dgm:pt modelId="{F671BE32-00C5-48B5-AE98-BB89484656A5}" type="pres">
      <dgm:prSet presAssocID="{E6117507-0E64-493F-808D-2E5F831FD7F2}" presName="spacer" presStyleCnt="0"/>
      <dgm:spPr/>
    </dgm:pt>
    <dgm:pt modelId="{5B658037-CDF0-48B7-A972-1985CB7CCF74}" type="pres">
      <dgm:prSet presAssocID="{D4FB5D45-4EB2-492A-8973-5B85C9BDCC98}" presName="parentText" presStyleLbl="node1" presStyleIdx="2" presStyleCnt="3">
        <dgm:presLayoutVars>
          <dgm:chMax val="0"/>
          <dgm:bulletEnabled val="1"/>
        </dgm:presLayoutVars>
      </dgm:prSet>
      <dgm:spPr/>
    </dgm:pt>
  </dgm:ptLst>
  <dgm:cxnLst>
    <dgm:cxn modelId="{12866C5E-6DC5-403D-AD42-8E6C9BE9DEB3}" type="presOf" srcId="{4E41D558-B4BB-49B0-A302-CEF71D408F0B}" destId="{0450539F-852C-4794-A30C-D7E43D0B2DB3}" srcOrd="0" destOrd="0" presId="urn:microsoft.com/office/officeart/2005/8/layout/vList2"/>
    <dgm:cxn modelId="{A70BE852-59FD-4CE6-ADF0-D48FC2670E67}" srcId="{4E41D558-B4BB-49B0-A302-CEF71D408F0B}" destId="{7B195A94-C840-4430-84C2-0B7710F4746C}" srcOrd="1" destOrd="0" parTransId="{D910A51C-B6F0-432E-A0F3-3F31EAAD6AF7}" sibTransId="{E6117507-0E64-493F-808D-2E5F831FD7F2}"/>
    <dgm:cxn modelId="{2F67339E-DD54-4BA2-83A6-C9F662C4B47C}" type="presOf" srcId="{7B195A94-C840-4430-84C2-0B7710F4746C}" destId="{7FA4D3C1-FA50-45D7-A4D5-DDBF3BB53B04}" srcOrd="0" destOrd="0" presId="urn:microsoft.com/office/officeart/2005/8/layout/vList2"/>
    <dgm:cxn modelId="{5BEA6DB4-424D-41DF-B6D8-ACFC54BA00EB}" type="presOf" srcId="{D4FB5D45-4EB2-492A-8973-5B85C9BDCC98}" destId="{5B658037-CDF0-48B7-A972-1985CB7CCF74}" srcOrd="0" destOrd="0" presId="urn:microsoft.com/office/officeart/2005/8/layout/vList2"/>
    <dgm:cxn modelId="{0C035FC9-6D16-4E91-9F8B-351127CB8C07}" type="presOf" srcId="{6B964AB6-2BF5-4F12-93EB-EC3A5A4D7573}" destId="{8456131D-060B-40AD-BAE2-A144F0BF84DD}" srcOrd="0" destOrd="0" presId="urn:microsoft.com/office/officeart/2005/8/layout/vList2"/>
    <dgm:cxn modelId="{4058EACF-C2A2-48ED-85DD-E91216176B34}" srcId="{4E41D558-B4BB-49B0-A302-CEF71D408F0B}" destId="{6B964AB6-2BF5-4F12-93EB-EC3A5A4D7573}" srcOrd="0" destOrd="0" parTransId="{925D8744-E977-4FF7-933E-5BA6A4C6D7D9}" sibTransId="{594E8B86-3E0A-44CC-BB57-1DEB67AFB111}"/>
    <dgm:cxn modelId="{FB76DCE5-90CE-414B-8236-18A80601340A}" srcId="{4E41D558-B4BB-49B0-A302-CEF71D408F0B}" destId="{D4FB5D45-4EB2-492A-8973-5B85C9BDCC98}" srcOrd="2" destOrd="0" parTransId="{D0761712-7E41-45F8-946A-E4E4BE42C133}" sibTransId="{4D2C6FA0-A3B6-469D-99F3-58C3EBBD8EDD}"/>
    <dgm:cxn modelId="{DCD742A5-160F-4F48-B015-DBBEA594E34D}" type="presParOf" srcId="{0450539F-852C-4794-A30C-D7E43D0B2DB3}" destId="{8456131D-060B-40AD-BAE2-A144F0BF84DD}" srcOrd="0" destOrd="0" presId="urn:microsoft.com/office/officeart/2005/8/layout/vList2"/>
    <dgm:cxn modelId="{FA466AF8-0520-4571-919A-C3EC7795ABE6}" type="presParOf" srcId="{0450539F-852C-4794-A30C-D7E43D0B2DB3}" destId="{683CC338-03CE-4D65-AC45-E3BAAFF0C0D8}" srcOrd="1" destOrd="0" presId="urn:microsoft.com/office/officeart/2005/8/layout/vList2"/>
    <dgm:cxn modelId="{DF44EA53-CA68-416C-AEE4-A278738F260A}" type="presParOf" srcId="{0450539F-852C-4794-A30C-D7E43D0B2DB3}" destId="{7FA4D3C1-FA50-45D7-A4D5-DDBF3BB53B04}" srcOrd="2" destOrd="0" presId="urn:microsoft.com/office/officeart/2005/8/layout/vList2"/>
    <dgm:cxn modelId="{185009F8-E276-4326-9AD1-9CE3EB824091}" type="presParOf" srcId="{0450539F-852C-4794-A30C-D7E43D0B2DB3}" destId="{F671BE32-00C5-48B5-AE98-BB89484656A5}" srcOrd="3" destOrd="0" presId="urn:microsoft.com/office/officeart/2005/8/layout/vList2"/>
    <dgm:cxn modelId="{844AA362-9CC5-4220-9F22-2ADCF0099910}" type="presParOf" srcId="{0450539F-852C-4794-A30C-D7E43D0B2DB3}" destId="{5B658037-CDF0-48B7-A972-1985CB7CCF7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C5E2F-03BF-48C4-955D-6093D24AFF7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0AED3D52-4A57-4697-ABA8-AFB066CBEA19}">
      <dgm:prSet>
        <dgm:style>
          <a:lnRef idx="1">
            <a:schemeClr val="accent3"/>
          </a:lnRef>
          <a:fillRef idx="3">
            <a:schemeClr val="accent3"/>
          </a:fillRef>
          <a:effectRef idx="2">
            <a:schemeClr val="accent3"/>
          </a:effectRef>
          <a:fontRef idx="minor">
            <a:schemeClr val="lt1"/>
          </a:fontRef>
        </dgm:style>
      </dgm:prSet>
      <dgm:spPr/>
      <dgm:t>
        <a:bodyPr/>
        <a:lstStyle/>
        <a:p>
          <a:r>
            <a:rPr lang="en-NZ" dirty="0"/>
            <a:t>Good things</a:t>
          </a:r>
          <a:endParaRPr lang="en-US" dirty="0"/>
        </a:p>
      </dgm:t>
    </dgm:pt>
    <dgm:pt modelId="{A7FCA97F-BDE4-405F-B5E6-709D03AF401A}" type="parTrans" cxnId="{A87CBBC0-188E-4D67-B4C8-AEAC455E2729}">
      <dgm:prSet/>
      <dgm:spPr/>
      <dgm:t>
        <a:bodyPr/>
        <a:lstStyle/>
        <a:p>
          <a:endParaRPr lang="en-US"/>
        </a:p>
      </dgm:t>
    </dgm:pt>
    <dgm:pt modelId="{6FA33FE9-8EED-4E18-9A93-8C23E4DB3DD1}" type="sibTrans" cxnId="{A87CBBC0-188E-4D67-B4C8-AEAC455E2729}">
      <dgm:prSet/>
      <dgm:spPr/>
      <dgm:t>
        <a:bodyPr/>
        <a:lstStyle/>
        <a:p>
          <a:endParaRPr lang="en-US"/>
        </a:p>
      </dgm:t>
    </dgm:pt>
    <dgm:pt modelId="{EDC01FF1-AF68-440C-8F52-42A24FCDFB11}">
      <dgm:prSet/>
      <dgm:spPr>
        <a:ln>
          <a:solidFill>
            <a:schemeClr val="accent3"/>
          </a:solidFill>
        </a:ln>
      </dgm:spPr>
      <dgm:t>
        <a:bodyPr/>
        <a:lstStyle/>
        <a:p>
          <a:r>
            <a:rPr lang="en-US" dirty="0"/>
            <a:t>More connected world</a:t>
          </a:r>
        </a:p>
      </dgm:t>
    </dgm:pt>
    <dgm:pt modelId="{0B9FD4E8-B7AD-45F6-8765-F161EFB3224A}" type="parTrans" cxnId="{4B8E3D2F-1F5E-49DD-B184-EF884EDDEDFC}">
      <dgm:prSet/>
      <dgm:spPr/>
      <dgm:t>
        <a:bodyPr/>
        <a:lstStyle/>
        <a:p>
          <a:endParaRPr lang="en-US"/>
        </a:p>
      </dgm:t>
    </dgm:pt>
    <dgm:pt modelId="{F72B94BE-FF74-4880-961F-E099A39E5383}" type="sibTrans" cxnId="{4B8E3D2F-1F5E-49DD-B184-EF884EDDEDFC}">
      <dgm:prSet/>
      <dgm:spPr/>
      <dgm:t>
        <a:bodyPr/>
        <a:lstStyle/>
        <a:p>
          <a:endParaRPr lang="en-US"/>
        </a:p>
      </dgm:t>
    </dgm:pt>
    <dgm:pt modelId="{2D3A632C-20C4-4040-93F2-F2D28C5AA6FA}">
      <dgm:prSet/>
      <dgm:spPr>
        <a:ln>
          <a:solidFill>
            <a:schemeClr val="accent3"/>
          </a:solidFill>
        </a:ln>
      </dgm:spPr>
      <dgm:t>
        <a:bodyPr/>
        <a:lstStyle/>
        <a:p>
          <a:r>
            <a:rPr lang="en-US" dirty="0"/>
            <a:t>More inspiration</a:t>
          </a:r>
        </a:p>
      </dgm:t>
    </dgm:pt>
    <dgm:pt modelId="{D8369189-C40D-4B9D-853A-8EA05DD9C302}" type="parTrans" cxnId="{7603580F-36D1-482C-9C83-32F6682F6D16}">
      <dgm:prSet/>
      <dgm:spPr/>
      <dgm:t>
        <a:bodyPr/>
        <a:lstStyle/>
        <a:p>
          <a:endParaRPr lang="en-US"/>
        </a:p>
      </dgm:t>
    </dgm:pt>
    <dgm:pt modelId="{E4C2FF31-D59E-4D4C-9D07-DA145351E703}" type="sibTrans" cxnId="{7603580F-36D1-482C-9C83-32F6682F6D16}">
      <dgm:prSet/>
      <dgm:spPr/>
      <dgm:t>
        <a:bodyPr/>
        <a:lstStyle/>
        <a:p>
          <a:endParaRPr lang="en-US"/>
        </a:p>
      </dgm:t>
    </dgm:pt>
    <dgm:pt modelId="{B6E277E3-8E33-482C-8CC1-7BBE800844C7}">
      <dgm:prSet>
        <dgm:style>
          <a:lnRef idx="1">
            <a:schemeClr val="accent2"/>
          </a:lnRef>
          <a:fillRef idx="3">
            <a:schemeClr val="accent2"/>
          </a:fillRef>
          <a:effectRef idx="2">
            <a:schemeClr val="accent2"/>
          </a:effectRef>
          <a:fontRef idx="minor">
            <a:schemeClr val="lt1"/>
          </a:fontRef>
        </dgm:style>
      </dgm:prSet>
      <dgm:spPr/>
      <dgm:t>
        <a:bodyPr/>
        <a:lstStyle/>
        <a:p>
          <a:r>
            <a:rPr lang="en-NZ" dirty="0"/>
            <a:t>Bad things</a:t>
          </a:r>
          <a:endParaRPr lang="en-US" dirty="0"/>
        </a:p>
      </dgm:t>
    </dgm:pt>
    <dgm:pt modelId="{28EDD992-23FA-462A-80BE-F453E2EB2F98}" type="parTrans" cxnId="{C220A486-2AB6-44B0-B026-FB16B29CBCD5}">
      <dgm:prSet/>
      <dgm:spPr/>
      <dgm:t>
        <a:bodyPr/>
        <a:lstStyle/>
        <a:p>
          <a:endParaRPr lang="en-US"/>
        </a:p>
      </dgm:t>
    </dgm:pt>
    <dgm:pt modelId="{FE041351-CE53-4E10-ACFD-E58FCC37B5C6}" type="sibTrans" cxnId="{C220A486-2AB6-44B0-B026-FB16B29CBCD5}">
      <dgm:prSet/>
      <dgm:spPr/>
      <dgm:t>
        <a:bodyPr/>
        <a:lstStyle/>
        <a:p>
          <a:endParaRPr lang="en-US"/>
        </a:p>
      </dgm:t>
    </dgm:pt>
    <dgm:pt modelId="{8F2CE997-EDA6-4B28-BBD6-7BEA5974B2DE}">
      <dgm:prSet/>
      <dgm:spPr>
        <a:ln>
          <a:solidFill>
            <a:schemeClr val="accent2"/>
          </a:solidFill>
        </a:ln>
      </dgm:spPr>
      <dgm:t>
        <a:bodyPr/>
        <a:lstStyle/>
        <a:p>
          <a:r>
            <a:rPr lang="en-NZ" dirty="0"/>
            <a:t>Environmental concerns</a:t>
          </a:r>
          <a:endParaRPr lang="en-US" dirty="0"/>
        </a:p>
      </dgm:t>
    </dgm:pt>
    <dgm:pt modelId="{5B3CEBEF-344B-4EE4-8501-BFD3E65D88D4}" type="parTrans" cxnId="{A1BAFE41-3260-4648-A677-1EBAB00E0B7B}">
      <dgm:prSet/>
      <dgm:spPr/>
      <dgm:t>
        <a:bodyPr/>
        <a:lstStyle/>
        <a:p>
          <a:endParaRPr lang="en-US"/>
        </a:p>
      </dgm:t>
    </dgm:pt>
    <dgm:pt modelId="{C5DF45E3-7691-4B70-AA1C-F454A0467C22}" type="sibTrans" cxnId="{A1BAFE41-3260-4648-A677-1EBAB00E0B7B}">
      <dgm:prSet/>
      <dgm:spPr/>
      <dgm:t>
        <a:bodyPr/>
        <a:lstStyle/>
        <a:p>
          <a:endParaRPr lang="en-US"/>
        </a:p>
      </dgm:t>
    </dgm:pt>
    <dgm:pt modelId="{156A1447-1240-470F-88B4-1F56716CD458}">
      <dgm:prSet/>
      <dgm:spPr>
        <a:ln>
          <a:solidFill>
            <a:schemeClr val="accent2"/>
          </a:solidFill>
        </a:ln>
      </dgm:spPr>
      <dgm:t>
        <a:bodyPr/>
        <a:lstStyle/>
        <a:p>
          <a:r>
            <a:rPr lang="en-NZ" dirty="0"/>
            <a:t>Geopolitical tensions</a:t>
          </a:r>
          <a:endParaRPr lang="en-US" dirty="0"/>
        </a:p>
      </dgm:t>
    </dgm:pt>
    <dgm:pt modelId="{105A7766-AA0C-4EF8-AC95-568C23309B6A}" type="parTrans" cxnId="{881DF749-32F6-48FB-B7BB-7CA5DAC861C0}">
      <dgm:prSet/>
      <dgm:spPr/>
      <dgm:t>
        <a:bodyPr/>
        <a:lstStyle/>
        <a:p>
          <a:endParaRPr lang="en-US"/>
        </a:p>
      </dgm:t>
    </dgm:pt>
    <dgm:pt modelId="{D34F381B-F1F5-4A17-AC4A-C8B18B8479E1}" type="sibTrans" cxnId="{881DF749-32F6-48FB-B7BB-7CA5DAC861C0}">
      <dgm:prSet/>
      <dgm:spPr/>
      <dgm:t>
        <a:bodyPr/>
        <a:lstStyle/>
        <a:p>
          <a:endParaRPr lang="en-US"/>
        </a:p>
      </dgm:t>
    </dgm:pt>
    <dgm:pt modelId="{46AC9980-667C-4B13-885F-E44C0DA21F18}">
      <dgm:prSet/>
      <dgm:spPr>
        <a:ln>
          <a:solidFill>
            <a:schemeClr val="accent2"/>
          </a:solidFill>
        </a:ln>
      </dgm:spPr>
      <dgm:t>
        <a:bodyPr/>
        <a:lstStyle/>
        <a:p>
          <a:r>
            <a:rPr lang="en-US" dirty="0"/>
            <a:t>Over-enthusiasm for Martian colonies: see great book </a:t>
          </a:r>
        </a:p>
      </dgm:t>
    </dgm:pt>
    <dgm:pt modelId="{C4828943-8D6F-4342-B6AB-16D001EBA51F}" type="parTrans" cxnId="{3B1C0E33-92A3-4B75-A448-6FD9140F7FF1}">
      <dgm:prSet/>
      <dgm:spPr/>
      <dgm:t>
        <a:bodyPr/>
        <a:lstStyle/>
        <a:p>
          <a:endParaRPr lang="en-US"/>
        </a:p>
      </dgm:t>
    </dgm:pt>
    <dgm:pt modelId="{B8981096-1626-4B0B-B71D-769329EBEE58}" type="sibTrans" cxnId="{3B1C0E33-92A3-4B75-A448-6FD9140F7FF1}">
      <dgm:prSet/>
      <dgm:spPr/>
      <dgm:t>
        <a:bodyPr/>
        <a:lstStyle/>
        <a:p>
          <a:endParaRPr lang="en-US"/>
        </a:p>
      </dgm:t>
    </dgm:pt>
    <dgm:pt modelId="{63F5DBB4-9F65-433A-85F3-EBBC062EAE0B}">
      <dgm:prSet/>
      <dgm:spPr>
        <a:ln>
          <a:solidFill>
            <a:schemeClr val="accent3"/>
          </a:solidFill>
        </a:ln>
      </dgm:spPr>
      <dgm:t>
        <a:bodyPr/>
        <a:lstStyle/>
        <a:p>
          <a:r>
            <a:rPr lang="en-US" dirty="0"/>
            <a:t>More science and technology</a:t>
          </a:r>
        </a:p>
      </dgm:t>
    </dgm:pt>
    <dgm:pt modelId="{6E846A47-2FA0-4E30-A9C9-6A4FE7C4ED32}" type="parTrans" cxnId="{897E9DE7-81F6-49F1-9A22-0C8C6E853786}">
      <dgm:prSet/>
      <dgm:spPr/>
      <dgm:t>
        <a:bodyPr/>
        <a:lstStyle/>
        <a:p>
          <a:endParaRPr lang="en-NZ"/>
        </a:p>
      </dgm:t>
    </dgm:pt>
    <dgm:pt modelId="{A0CDA27C-EFD6-4209-9C8B-8C55603E5A27}" type="sibTrans" cxnId="{897E9DE7-81F6-49F1-9A22-0C8C6E853786}">
      <dgm:prSet/>
      <dgm:spPr/>
      <dgm:t>
        <a:bodyPr/>
        <a:lstStyle/>
        <a:p>
          <a:endParaRPr lang="en-NZ"/>
        </a:p>
      </dgm:t>
    </dgm:pt>
    <dgm:pt modelId="{D1F520E7-DD05-4499-AB72-6CFB49E69814}" type="pres">
      <dgm:prSet presAssocID="{98CC5E2F-03BF-48C4-955D-6093D24AFF77}" presName="linear" presStyleCnt="0">
        <dgm:presLayoutVars>
          <dgm:dir/>
          <dgm:animLvl val="lvl"/>
          <dgm:resizeHandles val="exact"/>
        </dgm:presLayoutVars>
      </dgm:prSet>
      <dgm:spPr/>
    </dgm:pt>
    <dgm:pt modelId="{E11D47CC-4A8A-4C92-A466-5226411606C8}" type="pres">
      <dgm:prSet presAssocID="{0AED3D52-4A57-4697-ABA8-AFB066CBEA19}" presName="parentLin" presStyleCnt="0"/>
      <dgm:spPr/>
    </dgm:pt>
    <dgm:pt modelId="{5D64B106-9642-49E5-AA5E-7A696D714BF8}" type="pres">
      <dgm:prSet presAssocID="{0AED3D52-4A57-4697-ABA8-AFB066CBEA19}" presName="parentLeftMargin" presStyleLbl="node1" presStyleIdx="0" presStyleCnt="2"/>
      <dgm:spPr/>
    </dgm:pt>
    <dgm:pt modelId="{E8335EB4-F13D-43D7-9A75-070C28A35023}" type="pres">
      <dgm:prSet presAssocID="{0AED3D52-4A57-4697-ABA8-AFB066CBEA19}" presName="parentText" presStyleLbl="node1" presStyleIdx="0" presStyleCnt="2">
        <dgm:presLayoutVars>
          <dgm:chMax val="0"/>
          <dgm:bulletEnabled val="1"/>
        </dgm:presLayoutVars>
      </dgm:prSet>
      <dgm:spPr/>
    </dgm:pt>
    <dgm:pt modelId="{8DFFADB9-8272-4ADC-806F-8A4D4EB28649}" type="pres">
      <dgm:prSet presAssocID="{0AED3D52-4A57-4697-ABA8-AFB066CBEA19}" presName="negativeSpace" presStyleCnt="0"/>
      <dgm:spPr/>
    </dgm:pt>
    <dgm:pt modelId="{F7B2EE5B-7C90-437A-8ED1-9A17B26536E5}" type="pres">
      <dgm:prSet presAssocID="{0AED3D52-4A57-4697-ABA8-AFB066CBEA19}" presName="childText" presStyleLbl="conFgAcc1" presStyleIdx="0" presStyleCnt="2">
        <dgm:presLayoutVars>
          <dgm:bulletEnabled val="1"/>
        </dgm:presLayoutVars>
      </dgm:prSet>
      <dgm:spPr/>
    </dgm:pt>
    <dgm:pt modelId="{969AEA34-0A81-496B-95F2-8F894E391E29}" type="pres">
      <dgm:prSet presAssocID="{6FA33FE9-8EED-4E18-9A93-8C23E4DB3DD1}" presName="spaceBetweenRectangles" presStyleCnt="0"/>
      <dgm:spPr/>
    </dgm:pt>
    <dgm:pt modelId="{8AD4071D-15B7-4B69-AA7F-3983738B7791}" type="pres">
      <dgm:prSet presAssocID="{B6E277E3-8E33-482C-8CC1-7BBE800844C7}" presName="parentLin" presStyleCnt="0"/>
      <dgm:spPr/>
    </dgm:pt>
    <dgm:pt modelId="{757C73A6-4FFA-4648-99F5-CF20A9C952CB}" type="pres">
      <dgm:prSet presAssocID="{B6E277E3-8E33-482C-8CC1-7BBE800844C7}" presName="parentLeftMargin" presStyleLbl="node1" presStyleIdx="0" presStyleCnt="2"/>
      <dgm:spPr/>
    </dgm:pt>
    <dgm:pt modelId="{40E53696-A001-48FC-8511-118127128CDA}" type="pres">
      <dgm:prSet presAssocID="{B6E277E3-8E33-482C-8CC1-7BBE800844C7}" presName="parentText" presStyleLbl="node1" presStyleIdx="1" presStyleCnt="2">
        <dgm:presLayoutVars>
          <dgm:chMax val="0"/>
          <dgm:bulletEnabled val="1"/>
        </dgm:presLayoutVars>
      </dgm:prSet>
      <dgm:spPr/>
    </dgm:pt>
    <dgm:pt modelId="{38DEBF84-F190-48F1-9D39-EE43CE839338}" type="pres">
      <dgm:prSet presAssocID="{B6E277E3-8E33-482C-8CC1-7BBE800844C7}" presName="negativeSpace" presStyleCnt="0"/>
      <dgm:spPr/>
    </dgm:pt>
    <dgm:pt modelId="{123913FD-6E20-4954-9E53-E8D3568BF19A}" type="pres">
      <dgm:prSet presAssocID="{B6E277E3-8E33-482C-8CC1-7BBE800844C7}" presName="childText" presStyleLbl="conFgAcc1" presStyleIdx="1" presStyleCnt="2">
        <dgm:presLayoutVars>
          <dgm:bulletEnabled val="1"/>
        </dgm:presLayoutVars>
      </dgm:prSet>
      <dgm:spPr/>
    </dgm:pt>
  </dgm:ptLst>
  <dgm:cxnLst>
    <dgm:cxn modelId="{7603580F-36D1-482C-9C83-32F6682F6D16}" srcId="{0AED3D52-4A57-4697-ABA8-AFB066CBEA19}" destId="{2D3A632C-20C4-4040-93F2-F2D28C5AA6FA}" srcOrd="2" destOrd="0" parTransId="{D8369189-C40D-4B9D-853A-8EA05DD9C302}" sibTransId="{E4C2FF31-D59E-4D4C-9D07-DA145351E703}"/>
    <dgm:cxn modelId="{ECCA9F1A-F0C8-40CE-8FB6-81946DF0282E}" type="presOf" srcId="{8F2CE997-EDA6-4B28-BBD6-7BEA5974B2DE}" destId="{123913FD-6E20-4954-9E53-E8D3568BF19A}" srcOrd="0" destOrd="0" presId="urn:microsoft.com/office/officeart/2005/8/layout/list1"/>
    <dgm:cxn modelId="{4B8E3D2F-1F5E-49DD-B184-EF884EDDEDFC}" srcId="{0AED3D52-4A57-4697-ABA8-AFB066CBEA19}" destId="{EDC01FF1-AF68-440C-8F52-42A24FCDFB11}" srcOrd="0" destOrd="0" parTransId="{0B9FD4E8-B7AD-45F6-8765-F161EFB3224A}" sibTransId="{F72B94BE-FF74-4880-961F-E099A39E5383}"/>
    <dgm:cxn modelId="{4E8E5130-485D-4962-8080-A374D995C17D}" type="presOf" srcId="{0AED3D52-4A57-4697-ABA8-AFB066CBEA19}" destId="{E8335EB4-F13D-43D7-9A75-070C28A35023}" srcOrd="1" destOrd="0" presId="urn:microsoft.com/office/officeart/2005/8/layout/list1"/>
    <dgm:cxn modelId="{3B1C0E33-92A3-4B75-A448-6FD9140F7FF1}" srcId="{B6E277E3-8E33-482C-8CC1-7BBE800844C7}" destId="{46AC9980-667C-4B13-885F-E44C0DA21F18}" srcOrd="2" destOrd="0" parTransId="{C4828943-8D6F-4342-B6AB-16D001EBA51F}" sibTransId="{B8981096-1626-4B0B-B71D-769329EBEE58}"/>
    <dgm:cxn modelId="{A1BAFE41-3260-4648-A677-1EBAB00E0B7B}" srcId="{B6E277E3-8E33-482C-8CC1-7BBE800844C7}" destId="{8F2CE997-EDA6-4B28-BBD6-7BEA5974B2DE}" srcOrd="0" destOrd="0" parTransId="{5B3CEBEF-344B-4EE4-8501-BFD3E65D88D4}" sibTransId="{C5DF45E3-7691-4B70-AA1C-F454A0467C22}"/>
    <dgm:cxn modelId="{F1EC6E62-AB9F-4715-9AAA-3C9F477A5CC1}" type="presOf" srcId="{63F5DBB4-9F65-433A-85F3-EBBC062EAE0B}" destId="{F7B2EE5B-7C90-437A-8ED1-9A17B26536E5}" srcOrd="0" destOrd="1" presId="urn:microsoft.com/office/officeart/2005/8/layout/list1"/>
    <dgm:cxn modelId="{51AA6E46-3C7C-4B5B-9C5B-DD9E473404FB}" type="presOf" srcId="{EDC01FF1-AF68-440C-8F52-42A24FCDFB11}" destId="{F7B2EE5B-7C90-437A-8ED1-9A17B26536E5}" srcOrd="0" destOrd="0" presId="urn:microsoft.com/office/officeart/2005/8/layout/list1"/>
    <dgm:cxn modelId="{881DF749-32F6-48FB-B7BB-7CA5DAC861C0}" srcId="{B6E277E3-8E33-482C-8CC1-7BBE800844C7}" destId="{156A1447-1240-470F-88B4-1F56716CD458}" srcOrd="1" destOrd="0" parTransId="{105A7766-AA0C-4EF8-AC95-568C23309B6A}" sibTransId="{D34F381B-F1F5-4A17-AC4A-C8B18B8479E1}"/>
    <dgm:cxn modelId="{85F1646A-6341-43AD-AFD5-694820FC9AE0}" type="presOf" srcId="{156A1447-1240-470F-88B4-1F56716CD458}" destId="{123913FD-6E20-4954-9E53-E8D3568BF19A}" srcOrd="0" destOrd="1" presId="urn:microsoft.com/office/officeart/2005/8/layout/list1"/>
    <dgm:cxn modelId="{C220A486-2AB6-44B0-B026-FB16B29CBCD5}" srcId="{98CC5E2F-03BF-48C4-955D-6093D24AFF77}" destId="{B6E277E3-8E33-482C-8CC1-7BBE800844C7}" srcOrd="1" destOrd="0" parTransId="{28EDD992-23FA-462A-80BE-F453E2EB2F98}" sibTransId="{FE041351-CE53-4E10-ACFD-E58FCC37B5C6}"/>
    <dgm:cxn modelId="{5E79B78B-CD55-4532-8960-C3B68A5AC05F}" type="presOf" srcId="{46AC9980-667C-4B13-885F-E44C0DA21F18}" destId="{123913FD-6E20-4954-9E53-E8D3568BF19A}" srcOrd="0" destOrd="2" presId="urn:microsoft.com/office/officeart/2005/8/layout/list1"/>
    <dgm:cxn modelId="{3DEA4A90-E844-4585-9F91-3245EEB02CD6}" type="presOf" srcId="{B6E277E3-8E33-482C-8CC1-7BBE800844C7}" destId="{757C73A6-4FFA-4648-99F5-CF20A9C952CB}" srcOrd="0" destOrd="0" presId="urn:microsoft.com/office/officeart/2005/8/layout/list1"/>
    <dgm:cxn modelId="{66ED5EB7-7B7D-4284-BA38-4FF7BD41F120}" type="presOf" srcId="{98CC5E2F-03BF-48C4-955D-6093D24AFF77}" destId="{D1F520E7-DD05-4499-AB72-6CFB49E69814}" srcOrd="0" destOrd="0" presId="urn:microsoft.com/office/officeart/2005/8/layout/list1"/>
    <dgm:cxn modelId="{36A937B9-BCF1-4AAA-B389-D1C938F3981A}" type="presOf" srcId="{2D3A632C-20C4-4040-93F2-F2D28C5AA6FA}" destId="{F7B2EE5B-7C90-437A-8ED1-9A17B26536E5}" srcOrd="0" destOrd="2" presId="urn:microsoft.com/office/officeart/2005/8/layout/list1"/>
    <dgm:cxn modelId="{A87CBBC0-188E-4D67-B4C8-AEAC455E2729}" srcId="{98CC5E2F-03BF-48C4-955D-6093D24AFF77}" destId="{0AED3D52-4A57-4697-ABA8-AFB066CBEA19}" srcOrd="0" destOrd="0" parTransId="{A7FCA97F-BDE4-405F-B5E6-709D03AF401A}" sibTransId="{6FA33FE9-8EED-4E18-9A93-8C23E4DB3DD1}"/>
    <dgm:cxn modelId="{687723DE-E8D2-4366-859C-702E57B1B8C6}" type="presOf" srcId="{B6E277E3-8E33-482C-8CC1-7BBE800844C7}" destId="{40E53696-A001-48FC-8511-118127128CDA}" srcOrd="1" destOrd="0" presId="urn:microsoft.com/office/officeart/2005/8/layout/list1"/>
    <dgm:cxn modelId="{897E9DE7-81F6-49F1-9A22-0C8C6E853786}" srcId="{0AED3D52-4A57-4697-ABA8-AFB066CBEA19}" destId="{63F5DBB4-9F65-433A-85F3-EBBC062EAE0B}" srcOrd="1" destOrd="0" parTransId="{6E846A47-2FA0-4E30-A9C9-6A4FE7C4ED32}" sibTransId="{A0CDA27C-EFD6-4209-9C8B-8C55603E5A27}"/>
    <dgm:cxn modelId="{892467FB-0656-4A8C-B412-9AD68FE46F31}" type="presOf" srcId="{0AED3D52-4A57-4697-ABA8-AFB066CBEA19}" destId="{5D64B106-9642-49E5-AA5E-7A696D714BF8}" srcOrd="0" destOrd="0" presId="urn:microsoft.com/office/officeart/2005/8/layout/list1"/>
    <dgm:cxn modelId="{6161723D-AB92-4855-8235-EB0A1A5400C8}" type="presParOf" srcId="{D1F520E7-DD05-4499-AB72-6CFB49E69814}" destId="{E11D47CC-4A8A-4C92-A466-5226411606C8}" srcOrd="0" destOrd="0" presId="urn:microsoft.com/office/officeart/2005/8/layout/list1"/>
    <dgm:cxn modelId="{AF5FB74C-A61C-4C3D-A690-8A1DA08B9FD0}" type="presParOf" srcId="{E11D47CC-4A8A-4C92-A466-5226411606C8}" destId="{5D64B106-9642-49E5-AA5E-7A696D714BF8}" srcOrd="0" destOrd="0" presId="urn:microsoft.com/office/officeart/2005/8/layout/list1"/>
    <dgm:cxn modelId="{E9226EC1-FCD0-4C15-8DDC-345558333802}" type="presParOf" srcId="{E11D47CC-4A8A-4C92-A466-5226411606C8}" destId="{E8335EB4-F13D-43D7-9A75-070C28A35023}" srcOrd="1" destOrd="0" presId="urn:microsoft.com/office/officeart/2005/8/layout/list1"/>
    <dgm:cxn modelId="{8EE052DB-EE31-4B12-A34D-F31DE9524E96}" type="presParOf" srcId="{D1F520E7-DD05-4499-AB72-6CFB49E69814}" destId="{8DFFADB9-8272-4ADC-806F-8A4D4EB28649}" srcOrd="1" destOrd="0" presId="urn:microsoft.com/office/officeart/2005/8/layout/list1"/>
    <dgm:cxn modelId="{804EACC7-E133-4D4F-94A6-84E8D940E593}" type="presParOf" srcId="{D1F520E7-DD05-4499-AB72-6CFB49E69814}" destId="{F7B2EE5B-7C90-437A-8ED1-9A17B26536E5}" srcOrd="2" destOrd="0" presId="urn:microsoft.com/office/officeart/2005/8/layout/list1"/>
    <dgm:cxn modelId="{B81408A7-9CE5-4C70-BF0C-7A7E9CA46DDB}" type="presParOf" srcId="{D1F520E7-DD05-4499-AB72-6CFB49E69814}" destId="{969AEA34-0A81-496B-95F2-8F894E391E29}" srcOrd="3" destOrd="0" presId="urn:microsoft.com/office/officeart/2005/8/layout/list1"/>
    <dgm:cxn modelId="{ED396DE3-7F26-458F-9410-CA43C642A656}" type="presParOf" srcId="{D1F520E7-DD05-4499-AB72-6CFB49E69814}" destId="{8AD4071D-15B7-4B69-AA7F-3983738B7791}" srcOrd="4" destOrd="0" presId="urn:microsoft.com/office/officeart/2005/8/layout/list1"/>
    <dgm:cxn modelId="{D0D5C631-90F2-4D03-9AC7-E9B5ABB940F9}" type="presParOf" srcId="{8AD4071D-15B7-4B69-AA7F-3983738B7791}" destId="{757C73A6-4FFA-4648-99F5-CF20A9C952CB}" srcOrd="0" destOrd="0" presId="urn:microsoft.com/office/officeart/2005/8/layout/list1"/>
    <dgm:cxn modelId="{1A391637-5F65-4EE9-81FE-69C34C2EBB95}" type="presParOf" srcId="{8AD4071D-15B7-4B69-AA7F-3983738B7791}" destId="{40E53696-A001-48FC-8511-118127128CDA}" srcOrd="1" destOrd="0" presId="urn:microsoft.com/office/officeart/2005/8/layout/list1"/>
    <dgm:cxn modelId="{0D26E375-816B-4ACF-84F2-7721C911C620}" type="presParOf" srcId="{D1F520E7-DD05-4499-AB72-6CFB49E69814}" destId="{38DEBF84-F190-48F1-9D39-EE43CE839338}" srcOrd="5" destOrd="0" presId="urn:microsoft.com/office/officeart/2005/8/layout/list1"/>
    <dgm:cxn modelId="{6755EE4D-9AD5-4A3E-88F6-2F5498A5C476}" type="presParOf" srcId="{D1F520E7-DD05-4499-AB72-6CFB49E69814}" destId="{123913FD-6E20-4954-9E53-E8D3568BF19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6131D-060B-40AD-BAE2-A144F0BF84DD}">
      <dsp:nvSpPr>
        <dsp:cNvPr id="0" name=""/>
        <dsp:cNvSpPr/>
      </dsp:nvSpPr>
      <dsp:spPr>
        <a:xfrm>
          <a:off x="0" y="1016173"/>
          <a:ext cx="7559504" cy="12928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Space launch capabilities have become international and commercial</a:t>
          </a:r>
          <a:endParaRPr lang="en-US" sz="3200" kern="1200" dirty="0"/>
        </a:p>
      </dsp:txBody>
      <dsp:txXfrm>
        <a:off x="63112" y="1079285"/>
        <a:ext cx="7433280" cy="1166626"/>
      </dsp:txXfrm>
    </dsp:sp>
    <dsp:sp modelId="{7FA4D3C1-FA50-45D7-A4D5-DDBF3BB53B04}">
      <dsp:nvSpPr>
        <dsp:cNvPr id="0" name=""/>
        <dsp:cNvSpPr/>
      </dsp:nvSpPr>
      <dsp:spPr>
        <a:xfrm>
          <a:off x="0" y="2496223"/>
          <a:ext cx="7559504" cy="129285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As a consequence, we are sending more stuff into space than ever before</a:t>
          </a:r>
          <a:endParaRPr lang="en-US" sz="3200" kern="1200" dirty="0"/>
        </a:p>
      </dsp:txBody>
      <dsp:txXfrm>
        <a:off x="63112" y="2559335"/>
        <a:ext cx="7433280" cy="1166626"/>
      </dsp:txXfrm>
    </dsp:sp>
    <dsp:sp modelId="{5B658037-CDF0-48B7-A972-1985CB7CCF74}">
      <dsp:nvSpPr>
        <dsp:cNvPr id="0" name=""/>
        <dsp:cNvSpPr/>
      </dsp:nvSpPr>
      <dsp:spPr>
        <a:xfrm>
          <a:off x="0" y="3976273"/>
          <a:ext cx="7559504" cy="129285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b="1" kern="1200" dirty="0"/>
            <a:t>What might be some pros and cons to this increased access to space?</a:t>
          </a:r>
          <a:endParaRPr lang="en-US" sz="3200" kern="1200" dirty="0"/>
        </a:p>
      </dsp:txBody>
      <dsp:txXfrm>
        <a:off x="63112" y="4039385"/>
        <a:ext cx="7433280" cy="1166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2EE5B-7C90-437A-8ED1-9A17B26536E5}">
      <dsp:nvSpPr>
        <dsp:cNvPr id="0" name=""/>
        <dsp:cNvSpPr/>
      </dsp:nvSpPr>
      <dsp:spPr>
        <a:xfrm>
          <a:off x="0" y="495635"/>
          <a:ext cx="7559504" cy="2343600"/>
        </a:xfrm>
        <a:prstGeom prst="rect">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More connected world</a:t>
          </a:r>
        </a:p>
        <a:p>
          <a:pPr marL="285750" lvl="1" indent="-285750" algn="l" defTabSz="1377950">
            <a:lnSpc>
              <a:spcPct val="90000"/>
            </a:lnSpc>
            <a:spcBef>
              <a:spcPct val="0"/>
            </a:spcBef>
            <a:spcAft>
              <a:spcPct val="15000"/>
            </a:spcAft>
            <a:buChar char="•"/>
          </a:pPr>
          <a:r>
            <a:rPr lang="en-US" sz="3100" kern="1200" dirty="0"/>
            <a:t>More science and technology</a:t>
          </a:r>
        </a:p>
        <a:p>
          <a:pPr marL="285750" lvl="1" indent="-285750" algn="l" defTabSz="1377950">
            <a:lnSpc>
              <a:spcPct val="90000"/>
            </a:lnSpc>
            <a:spcBef>
              <a:spcPct val="0"/>
            </a:spcBef>
            <a:spcAft>
              <a:spcPct val="15000"/>
            </a:spcAft>
            <a:buChar char="•"/>
          </a:pPr>
          <a:r>
            <a:rPr lang="en-US" sz="3100" kern="1200" dirty="0"/>
            <a:t>More inspiration</a:t>
          </a:r>
        </a:p>
      </dsp:txBody>
      <dsp:txXfrm>
        <a:off x="0" y="495635"/>
        <a:ext cx="7559504" cy="2343600"/>
      </dsp:txXfrm>
    </dsp:sp>
    <dsp:sp modelId="{E8335EB4-F13D-43D7-9A75-070C28A35023}">
      <dsp:nvSpPr>
        <dsp:cNvPr id="0" name=""/>
        <dsp:cNvSpPr/>
      </dsp:nvSpPr>
      <dsp:spPr>
        <a:xfrm>
          <a:off x="377975" y="38075"/>
          <a:ext cx="5291652" cy="91512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Good things</a:t>
          </a:r>
          <a:endParaRPr lang="en-US" sz="3100" kern="1200" dirty="0"/>
        </a:p>
      </dsp:txBody>
      <dsp:txXfrm>
        <a:off x="422647" y="82747"/>
        <a:ext cx="5202308" cy="825776"/>
      </dsp:txXfrm>
    </dsp:sp>
    <dsp:sp modelId="{123913FD-6E20-4954-9E53-E8D3568BF19A}">
      <dsp:nvSpPr>
        <dsp:cNvPr id="0" name=""/>
        <dsp:cNvSpPr/>
      </dsp:nvSpPr>
      <dsp:spPr>
        <a:xfrm>
          <a:off x="0" y="3464196"/>
          <a:ext cx="7559504" cy="2783025"/>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NZ" sz="3100" kern="1200" dirty="0"/>
            <a:t>Environmental concerns</a:t>
          </a:r>
          <a:endParaRPr lang="en-US" sz="3100" kern="1200" dirty="0"/>
        </a:p>
        <a:p>
          <a:pPr marL="285750" lvl="1" indent="-285750" algn="l" defTabSz="1377950">
            <a:lnSpc>
              <a:spcPct val="90000"/>
            </a:lnSpc>
            <a:spcBef>
              <a:spcPct val="0"/>
            </a:spcBef>
            <a:spcAft>
              <a:spcPct val="15000"/>
            </a:spcAft>
            <a:buChar char="•"/>
          </a:pPr>
          <a:r>
            <a:rPr lang="en-NZ" sz="3100" kern="1200" dirty="0"/>
            <a:t>Geopolitical tensions</a:t>
          </a:r>
          <a:endParaRPr lang="en-US" sz="3100" kern="1200" dirty="0"/>
        </a:p>
        <a:p>
          <a:pPr marL="285750" lvl="1" indent="-285750" algn="l" defTabSz="1377950">
            <a:lnSpc>
              <a:spcPct val="90000"/>
            </a:lnSpc>
            <a:spcBef>
              <a:spcPct val="0"/>
            </a:spcBef>
            <a:spcAft>
              <a:spcPct val="15000"/>
            </a:spcAft>
            <a:buChar char="•"/>
          </a:pPr>
          <a:r>
            <a:rPr lang="en-US" sz="3100" kern="1200" dirty="0"/>
            <a:t>Over-enthusiasm for Martian colonies: see great book </a:t>
          </a:r>
        </a:p>
      </dsp:txBody>
      <dsp:txXfrm>
        <a:off x="0" y="3464196"/>
        <a:ext cx="7559504" cy="2783025"/>
      </dsp:txXfrm>
    </dsp:sp>
    <dsp:sp modelId="{40E53696-A001-48FC-8511-118127128CDA}">
      <dsp:nvSpPr>
        <dsp:cNvPr id="0" name=""/>
        <dsp:cNvSpPr/>
      </dsp:nvSpPr>
      <dsp:spPr>
        <a:xfrm>
          <a:off x="377975" y="3006636"/>
          <a:ext cx="5291652" cy="915120"/>
        </a:xfrm>
        <a:prstGeom prst="round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Bad things</a:t>
          </a:r>
          <a:endParaRPr lang="en-US" sz="3100" kern="1200" dirty="0"/>
        </a:p>
      </dsp:txBody>
      <dsp:txXfrm>
        <a:off x="422647" y="3051308"/>
        <a:ext cx="5202308"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44CFAD-22B0-111C-FEB0-68D09417AE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a:extLst>
              <a:ext uri="{FF2B5EF4-FFF2-40B4-BE49-F238E27FC236}">
                <a16:creationId xmlns:a16="http://schemas.microsoft.com/office/drawing/2014/main" id="{8E1AE955-95A4-3078-C686-C5355A381A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C4A086-C34D-40C8-982C-5A5B05D24274}" type="datetimeFigureOut">
              <a:rPr lang="en-NZ" smtClean="0"/>
              <a:t>22/02/2025</a:t>
            </a:fld>
            <a:endParaRPr lang="en-NZ" dirty="0"/>
          </a:p>
        </p:txBody>
      </p:sp>
      <p:sp>
        <p:nvSpPr>
          <p:cNvPr id="4" name="Footer Placeholder 3">
            <a:extLst>
              <a:ext uri="{FF2B5EF4-FFF2-40B4-BE49-F238E27FC236}">
                <a16:creationId xmlns:a16="http://schemas.microsoft.com/office/drawing/2014/main" id="{1B3CFA96-6971-414F-093E-88C477AA6E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5" name="Slide Number Placeholder 4">
            <a:extLst>
              <a:ext uri="{FF2B5EF4-FFF2-40B4-BE49-F238E27FC236}">
                <a16:creationId xmlns:a16="http://schemas.microsoft.com/office/drawing/2014/main" id="{CCCB30C3-FB81-0A2A-2061-0550198E59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0C169A-E794-4673-AC79-9EA322A6FC21}" type="slidenum">
              <a:rPr lang="en-NZ" smtClean="0"/>
              <a:t>‹#›</a:t>
            </a:fld>
            <a:endParaRPr lang="en-NZ" dirty="0"/>
          </a:p>
        </p:txBody>
      </p:sp>
    </p:spTree>
    <p:extLst>
      <p:ext uri="{BB962C8B-B14F-4D97-AF65-F5344CB8AC3E}">
        <p14:creationId xmlns:p14="http://schemas.microsoft.com/office/powerpoint/2010/main" val="604769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BF0CE-0AFF-4021-9E1C-E0482896BB5C}" type="datetimeFigureOut">
              <a:rPr lang="en-NZ" smtClean="0"/>
              <a:t>22/02/2025</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402CF-CD36-4C67-B8E4-FD5D793F5B2F}" type="slidenum">
              <a:rPr lang="en-NZ" smtClean="0"/>
              <a:t>‹#›</a:t>
            </a:fld>
            <a:endParaRPr lang="en-NZ" dirty="0"/>
          </a:p>
        </p:txBody>
      </p:sp>
    </p:spTree>
    <p:extLst>
      <p:ext uri="{BB962C8B-B14F-4D97-AF65-F5344CB8AC3E}">
        <p14:creationId xmlns:p14="http://schemas.microsoft.com/office/powerpoint/2010/main" val="179613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a:t>Industrialisation of low-earth orbit</a:t>
            </a:r>
            <a:r>
              <a:rPr lang="en-NZ" b="0" dirty="0"/>
              <a:t>: where Hubble and people are living on space stations! Requires overhaul of space law and space traffic management to keep up.</a:t>
            </a:r>
          </a:p>
          <a:p>
            <a:r>
              <a:rPr lang="en-NZ" b="0" dirty="0"/>
              <a:t>Burst in commercial launch really all about Starlink</a:t>
            </a:r>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1</a:t>
            </a:fld>
            <a:endParaRPr lang="en-NZ" dirty="0"/>
          </a:p>
        </p:txBody>
      </p:sp>
    </p:spTree>
    <p:extLst>
      <p:ext uri="{BB962C8B-B14F-4D97-AF65-F5344CB8AC3E}">
        <p14:creationId xmlns:p14="http://schemas.microsoft.com/office/powerpoint/2010/main" val="2343489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ostensibly, there is another space race of sorts. But it’s not like it was in the 60s, partly because today, space is as much about cooperation as it is competition.</a:t>
            </a:r>
          </a:p>
          <a:p>
            <a:pPr marL="171450" indent="-171450">
              <a:buFont typeface="Arial" panose="020B0604020202020204" pitchFamily="34" charset="0"/>
              <a:buChar char="•"/>
            </a:pPr>
            <a:r>
              <a:rPr lang="en-NZ" dirty="0"/>
              <a:t>The Trump Admin’s directive to return to the Moon explicitly mandated going back with international partners. Been building coalition under the Artemis Accords, </a:t>
            </a:r>
            <a:r>
              <a:rPr lang="en-US" dirty="0"/>
              <a:t>set of ground rules for operating on and around the Moon and Mars</a:t>
            </a:r>
            <a:r>
              <a:rPr lang="en-NZ" dirty="0"/>
              <a:t>: </a:t>
            </a:r>
            <a:r>
              <a:rPr lang="en-NZ" b="1" dirty="0"/>
              <a:t>53 nations signed so far</a:t>
            </a:r>
            <a:r>
              <a:rPr lang="en-NZ" dirty="0"/>
              <a:t>, including NZ</a:t>
            </a:r>
          </a:p>
          <a:p>
            <a:pPr marL="171450" indent="-171450">
              <a:buFont typeface="Arial" panose="020B0604020202020204" pitchFamily="34" charset="0"/>
              <a:buChar char="•"/>
            </a:pPr>
            <a:r>
              <a:rPr lang="en-NZ" dirty="0"/>
              <a:t>Meanwhile, China and Russia are gathering partners around </a:t>
            </a:r>
            <a:r>
              <a:rPr lang="en-NZ" i="1" dirty="0"/>
              <a:t>their </a:t>
            </a:r>
            <a:r>
              <a:rPr lang="en-NZ" dirty="0"/>
              <a:t>planned lunar base.</a:t>
            </a:r>
          </a:p>
          <a:p>
            <a:pPr marL="171450" indent="-171450">
              <a:buFont typeface="Arial" panose="020B0604020202020204" pitchFamily="34" charset="0"/>
              <a:buChar char="•"/>
            </a:pPr>
            <a:r>
              <a:rPr lang="en-NZ" i="0" dirty="0"/>
              <a:t>Interesting to note there’s a very low barrier to signing on to these agreements: more than half the signatories of the Artemis Accords have no formal space program. Clearly states take national pride in simply being associated with these endeavours, while also having the door open to actually contributing.</a:t>
            </a:r>
          </a:p>
        </p:txBody>
      </p:sp>
      <p:sp>
        <p:nvSpPr>
          <p:cNvPr id="4" name="Slide Number Placeholder 3"/>
          <p:cNvSpPr>
            <a:spLocks noGrp="1"/>
          </p:cNvSpPr>
          <p:nvPr>
            <p:ph type="sldNum" sz="quarter" idx="5"/>
          </p:nvPr>
        </p:nvSpPr>
        <p:spPr/>
        <p:txBody>
          <a:bodyPr/>
          <a:lstStyle/>
          <a:p>
            <a:fld id="{60B402CF-CD36-4C67-B8E4-FD5D793F5B2F}" type="slidenum">
              <a:rPr lang="en-NZ" smtClean="0"/>
              <a:t>12</a:t>
            </a:fld>
            <a:endParaRPr lang="en-NZ" dirty="0"/>
          </a:p>
        </p:txBody>
      </p:sp>
    </p:spTree>
    <p:extLst>
      <p:ext uri="{BB962C8B-B14F-4D97-AF65-F5344CB8AC3E}">
        <p14:creationId xmlns:p14="http://schemas.microsoft.com/office/powerpoint/2010/main" val="2569589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That first one was a major priority during the Cold War, so the US Congress could turn a blind eye to the exorbitant cost. But now people have found ways to make money. Certainly a good way of spending money, just ask these very rich dudes. As an aside, Bezos and Branson have both ridden their own rockets to space (within 9 days of each other). Musk hasn’t yet, though many people want him to and not come back.</a:t>
            </a:r>
          </a:p>
        </p:txBody>
      </p:sp>
      <p:sp>
        <p:nvSpPr>
          <p:cNvPr id="4" name="Slide Number Placeholder 3"/>
          <p:cNvSpPr>
            <a:spLocks noGrp="1"/>
          </p:cNvSpPr>
          <p:nvPr>
            <p:ph type="sldNum" sz="quarter" idx="5"/>
          </p:nvPr>
        </p:nvSpPr>
        <p:spPr/>
        <p:txBody>
          <a:bodyPr/>
          <a:lstStyle/>
          <a:p>
            <a:fld id="{60B402CF-CD36-4C67-B8E4-FD5D793F5B2F}" type="slidenum">
              <a:rPr lang="en-NZ" smtClean="0"/>
              <a:t>13</a:t>
            </a:fld>
            <a:endParaRPr lang="en-NZ" dirty="0"/>
          </a:p>
        </p:txBody>
      </p:sp>
    </p:spTree>
    <p:extLst>
      <p:ext uri="{BB962C8B-B14F-4D97-AF65-F5344CB8AC3E}">
        <p14:creationId xmlns:p14="http://schemas.microsoft.com/office/powerpoint/2010/main" val="1260643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Really been one company that has revolutionised the economics of spaceflight. </a:t>
            </a:r>
            <a:r>
              <a:rPr lang="en-NZ" b="1" dirty="0"/>
              <a:t>Anyone know how they did that?</a:t>
            </a:r>
          </a:p>
        </p:txBody>
      </p:sp>
      <p:sp>
        <p:nvSpPr>
          <p:cNvPr id="4" name="Slide Number Placeholder 3"/>
          <p:cNvSpPr>
            <a:spLocks noGrp="1"/>
          </p:cNvSpPr>
          <p:nvPr>
            <p:ph type="sldNum" sz="quarter" idx="5"/>
          </p:nvPr>
        </p:nvSpPr>
        <p:spPr/>
        <p:txBody>
          <a:bodyPr/>
          <a:lstStyle/>
          <a:p>
            <a:fld id="{60B402CF-CD36-4C67-B8E4-FD5D793F5B2F}" type="slidenum">
              <a:rPr lang="en-NZ" smtClean="0"/>
              <a:t>14</a:t>
            </a:fld>
            <a:endParaRPr lang="en-NZ" dirty="0"/>
          </a:p>
        </p:txBody>
      </p:sp>
    </p:spTree>
    <p:extLst>
      <p:ext uri="{BB962C8B-B14F-4D97-AF65-F5344CB8AC3E}">
        <p14:creationId xmlns:p14="http://schemas.microsoft.com/office/powerpoint/2010/main" val="100948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Most technology has improved drastically since the 60s. But one area where it’s remained stubbornly retro, and therefore expensive, is rocketry. The price of sending stuff to orbit has been stuck at around $10,000kg. Until this company came along and pioneered reusability. Having landed boosters over 300 times, re-used them up to 22 times each. Resulted in massive cost reduction.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In 2020, under NASA’s commercial crew program, SpaceX ended the USA’s reliance on paying the Russians to take their astronauts to the ISS. Since then, they’ve had a monopoly. Just when it looked like that was finally broken by Boeing, as you’ll have heard in the news recently, their capsule is still playing up after years of delays.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b="1" dirty="0"/>
              <a:t>Falcon 9 as become the world’s space delivery truck for hire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As we’ve seen with Starlink, it’s also a company truck: they’re not only the world’s largest launch provider, but also the largest satellite operator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 maybe NASA could be interested in that too.</a:t>
            </a:r>
          </a:p>
        </p:txBody>
      </p:sp>
      <p:sp>
        <p:nvSpPr>
          <p:cNvPr id="4" name="Slide Number Placeholder 3"/>
          <p:cNvSpPr>
            <a:spLocks noGrp="1"/>
          </p:cNvSpPr>
          <p:nvPr>
            <p:ph type="sldNum" sz="quarter" idx="5"/>
          </p:nvPr>
        </p:nvSpPr>
        <p:spPr/>
        <p:txBody>
          <a:bodyPr/>
          <a:lstStyle/>
          <a:p>
            <a:fld id="{60B402CF-CD36-4C67-B8E4-FD5D793F5B2F}" type="slidenum">
              <a:rPr lang="en-NZ" smtClean="0"/>
              <a:t>15</a:t>
            </a:fld>
            <a:endParaRPr lang="en-NZ" dirty="0"/>
          </a:p>
        </p:txBody>
      </p:sp>
    </p:spTree>
    <p:extLst>
      <p:ext uri="{BB962C8B-B14F-4D97-AF65-F5344CB8AC3E}">
        <p14:creationId xmlns:p14="http://schemas.microsoft.com/office/powerpoint/2010/main" val="73733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7CFA-9EB1-CA9A-E323-71FD113F9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57725-678B-3B4E-ED8F-EF09EA098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134050-2588-0E8D-0E81-30D60F5F5255}"/>
              </a:ext>
            </a:extLst>
          </p:cNvPr>
          <p:cNvSpPr>
            <a:spLocks noGrp="1"/>
          </p:cNvSpPr>
          <p:nvPr>
            <p:ph type="body" idx="1"/>
          </p:nvPr>
        </p:nvSpPr>
        <p:spPr/>
        <p:txBody>
          <a:bodyPr/>
          <a:lstStyle/>
          <a:p>
            <a:pPr marL="171450" indent="-171450">
              <a:buFont typeface="Arial" panose="020B0604020202020204" pitchFamily="34" charset="0"/>
              <a:buChar char="•"/>
            </a:pPr>
            <a:r>
              <a:rPr lang="en-NZ" dirty="0"/>
              <a:t>Ok, so if you remember </a:t>
            </a:r>
          </a:p>
          <a:p>
            <a:pPr marL="171450" indent="-171450">
              <a:buFont typeface="Arial" panose="020B0604020202020204" pitchFamily="34" charset="0"/>
              <a:buChar char="•"/>
            </a:pPr>
            <a:r>
              <a:rPr lang="en-NZ" dirty="0"/>
              <a:t>So how do things compare in terms of motivating each program?</a:t>
            </a:r>
          </a:p>
          <a:p>
            <a:pPr marL="171450" indent="-171450">
              <a:buFont typeface="Arial" panose="020B0604020202020204" pitchFamily="34" charset="0"/>
              <a:buChar char="•"/>
            </a:pPr>
            <a:r>
              <a:rPr lang="en-NZ" dirty="0"/>
              <a:t>Apollo managed to justify its cost solely in beating the Russians, potentially helped by a desire to fulfil the ambitious goal of a murdered President.</a:t>
            </a:r>
          </a:p>
          <a:p>
            <a:pPr marL="171450" indent="-171450">
              <a:buFont typeface="Arial" panose="020B0604020202020204" pitchFamily="34" charset="0"/>
              <a:buChar char="•"/>
            </a:pPr>
            <a:r>
              <a:rPr lang="en-NZ" dirty="0"/>
              <a:t>Artemis has a much broader set of motivations: yes, still has a geopolitical element, but it is also about greater collaboration and new milestones. </a:t>
            </a:r>
          </a:p>
          <a:p>
            <a:pPr marL="171450" indent="-171450">
              <a:buFont typeface="Arial" panose="020B0604020202020204" pitchFamily="34" charset="0"/>
              <a:buChar char="•"/>
            </a:pPr>
            <a:r>
              <a:rPr lang="en-NZ" dirty="0"/>
              <a:t>Science much more at the forefront this time, as is the long-term goal of setting up a base and using it to prepare for that next giant leap: setting foot on Mars</a:t>
            </a:r>
          </a:p>
          <a:p>
            <a:pPr marL="171450" indent="-171450">
              <a:buFont typeface="Arial" panose="020B0604020202020204" pitchFamily="34" charset="0"/>
              <a:buChar char="•"/>
            </a:pPr>
            <a:r>
              <a:rPr lang="en-NZ" dirty="0"/>
              <a:t>What does this mean, to be a stepping stone. Not just a lot closer. A place practise using the resources of another world, rather than having to bring everything with you. Time to bring in the science, and with it the third and final major development this century that has really brought the Moon into focus again.</a:t>
            </a:r>
          </a:p>
        </p:txBody>
      </p:sp>
      <p:sp>
        <p:nvSpPr>
          <p:cNvPr id="4" name="Slide Number Placeholder 3">
            <a:extLst>
              <a:ext uri="{FF2B5EF4-FFF2-40B4-BE49-F238E27FC236}">
                <a16:creationId xmlns:a16="http://schemas.microsoft.com/office/drawing/2014/main" id="{46A7D87E-6C7D-FB13-38B7-78BACCF27793}"/>
              </a:ext>
            </a:extLst>
          </p:cNvPr>
          <p:cNvSpPr>
            <a:spLocks noGrp="1"/>
          </p:cNvSpPr>
          <p:nvPr>
            <p:ph type="sldNum" sz="quarter" idx="5"/>
          </p:nvPr>
        </p:nvSpPr>
        <p:spPr/>
        <p:txBody>
          <a:bodyPr/>
          <a:lstStyle/>
          <a:p>
            <a:fld id="{60B402CF-CD36-4C67-B8E4-FD5D793F5B2F}" type="slidenum">
              <a:rPr lang="en-NZ" smtClean="0"/>
              <a:t>16</a:t>
            </a:fld>
            <a:endParaRPr lang="en-NZ" dirty="0"/>
          </a:p>
        </p:txBody>
      </p:sp>
    </p:spTree>
    <p:extLst>
      <p:ext uri="{BB962C8B-B14F-4D97-AF65-F5344CB8AC3E}">
        <p14:creationId xmlns:p14="http://schemas.microsoft.com/office/powerpoint/2010/main" val="252002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After years of delays and cost overruns by Boeing and the other contractors, they eventually got the rocket on the pad in 2022, slowly rolling out of the same giant hangar that the Saturn V did all those years ago. Even then, just to keep everyone on their toes, the launch was delayed for weeks by hydrogen leaks and a hurricane at the pad. Finally, it took the skies in November…</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17</a:t>
            </a:fld>
            <a:endParaRPr lang="en-NZ" dirty="0"/>
          </a:p>
        </p:txBody>
      </p:sp>
    </p:spTree>
    <p:extLst>
      <p:ext uri="{BB962C8B-B14F-4D97-AF65-F5344CB8AC3E}">
        <p14:creationId xmlns:p14="http://schemas.microsoft.com/office/powerpoint/2010/main" val="2823460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Life support</a:t>
            </a:r>
          </a:p>
          <a:p>
            <a:pPr marL="171450" indent="-171450">
              <a:buFont typeface="Arial" panose="020B0604020202020204" pitchFamily="34" charset="0"/>
              <a:buChar char="•"/>
            </a:pPr>
            <a:r>
              <a:rPr lang="en-NZ" dirty="0"/>
              <a:t>Apollo had the cool rocket name. Artemis has the cool capsule name. Same basic design, but it’s a bit roomier and has better computers (supposedly have improved a bit since the 60s) However, you’ll see that there are some downwards arrows on the stats. The engine for Orion, being built by the European Space Agency, is a relatively feeble, so Orion cannot get as far as the Apollo capsule did. As with the rocket, this underpowered design is the result of having years of competing priorities – something that did not plague Apollo.</a:t>
            </a:r>
          </a:p>
          <a:p>
            <a:pPr marL="171450" indent="-171450">
              <a:buFont typeface="Arial" panose="020B0604020202020204" pitchFamily="34" charset="0"/>
              <a:buChar char="•"/>
            </a:pPr>
            <a:r>
              <a:rPr lang="en-NZ" dirty="0"/>
              <a:t>But Orion also proved itself on Artemis 1…</a:t>
            </a:r>
          </a:p>
          <a:p>
            <a:pPr marL="0" indent="0">
              <a:buFont typeface="Arial" panose="020B0604020202020204" pitchFamily="34" charset="0"/>
              <a:buNone/>
            </a:pPr>
            <a:r>
              <a:rPr lang="en-NZ" i="1" dirty="0"/>
              <a:t>Source: Adapted from https://www.americaspace.com/2019/11/04/artemis-updates-2019-11-03/</a:t>
            </a:r>
          </a:p>
        </p:txBody>
      </p:sp>
      <p:sp>
        <p:nvSpPr>
          <p:cNvPr id="4" name="Slide Number Placeholder 3"/>
          <p:cNvSpPr>
            <a:spLocks noGrp="1"/>
          </p:cNvSpPr>
          <p:nvPr>
            <p:ph type="sldNum" sz="quarter" idx="5"/>
          </p:nvPr>
        </p:nvSpPr>
        <p:spPr/>
        <p:txBody>
          <a:bodyPr/>
          <a:lstStyle/>
          <a:p>
            <a:fld id="{60B402CF-CD36-4C67-B8E4-FD5D793F5B2F}" type="slidenum">
              <a:rPr lang="en-NZ" smtClean="0"/>
              <a:t>18</a:t>
            </a:fld>
            <a:endParaRPr lang="en-NZ" dirty="0"/>
          </a:p>
        </p:txBody>
      </p:sp>
    </p:spTree>
    <p:extLst>
      <p:ext uri="{BB962C8B-B14F-4D97-AF65-F5344CB8AC3E}">
        <p14:creationId xmlns:p14="http://schemas.microsoft.com/office/powerpoint/2010/main" val="1245286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Apollo’s lunar module was neatly tucked away inside the Saturn V, just below the command and service module. But SLS doesn’t have room for a lander, and NASA hadn’t been working on one anyway.</a:t>
            </a:r>
          </a:p>
          <a:p>
            <a:pPr marL="171450" indent="-171450">
              <a:buFont typeface="Arial" panose="020B0604020202020204" pitchFamily="34" charset="0"/>
              <a:buChar char="•"/>
            </a:pPr>
            <a:r>
              <a:rPr lang="en-NZ" dirty="0"/>
              <a:t>Under new commercial paradigm, put out a call to industry to come up with something</a:t>
            </a:r>
            <a:endParaRPr lang="en-NZ" i="1" dirty="0"/>
          </a:p>
          <a:p>
            <a:pPr marL="171450" indent="-171450">
              <a:buFont typeface="Arial" panose="020B0604020202020204" pitchFamily="34" charset="0"/>
              <a:buChar char="•"/>
            </a:pPr>
            <a:r>
              <a:rPr lang="en-NZ" dirty="0"/>
              <a:t>SpaceX were selected, being the only ones within the measly budget NASA was given from Congress.</a:t>
            </a:r>
          </a:p>
          <a:p>
            <a:pPr marL="171450" indent="-171450">
              <a:buFont typeface="Arial" panose="020B0604020202020204" pitchFamily="34" charset="0"/>
              <a:buChar char="•"/>
            </a:pPr>
            <a:r>
              <a:rPr lang="en-NZ" b="0" dirty="0"/>
              <a:t>However, you might say their proposal was slightly bigger.</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1" dirty="0"/>
              <a:t>Source: Everyday Astronaut YT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19</a:t>
            </a:fld>
            <a:endParaRPr lang="en-NZ" dirty="0"/>
          </a:p>
        </p:txBody>
      </p:sp>
    </p:spTree>
    <p:extLst>
      <p:ext uri="{BB962C8B-B14F-4D97-AF65-F5344CB8AC3E}">
        <p14:creationId xmlns:p14="http://schemas.microsoft.com/office/powerpoint/2010/main" val="2445394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Why so ginormous? Originally designed to send 100 people to Mars, the long-term goal of SpaceX. Just like the rest of the Artemis vehicles: really not optimised for a moon landing! But because already investing so much capital in it, SpaceX was able to offer their lander for half the price of the next cheapest option, despite being the most silly looking. </a:t>
            </a:r>
          </a:p>
          <a:p>
            <a:pPr marL="171450" indent="-171450">
              <a:buFont typeface="Arial" panose="020B0604020202020204" pitchFamily="34" charset="0"/>
              <a:buChar char="•"/>
            </a:pPr>
            <a:r>
              <a:rPr lang="en-NZ" dirty="0"/>
              <a:t>So the idea here is that Orion will dock with Starship in lunar orbit, transfer the astronauts, who will then descend to the surface. To do this, Starship needs to launch on its own rocket, which as you might expect, is also quite large.</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20</a:t>
            </a:fld>
            <a:endParaRPr lang="en-NZ" dirty="0"/>
          </a:p>
        </p:txBody>
      </p:sp>
    </p:spTree>
    <p:extLst>
      <p:ext uri="{BB962C8B-B14F-4D97-AF65-F5344CB8AC3E}">
        <p14:creationId xmlns:p14="http://schemas.microsoft.com/office/powerpoint/2010/main" val="4144975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The full Starship launch vehicle is even taller than Saturn V, double the thrust, courtesy of its 33 engines, and designed to be </a:t>
            </a:r>
            <a:r>
              <a:rPr lang="en-NZ" b="1" dirty="0"/>
              <a:t>fully and rapidly reusable. </a:t>
            </a:r>
          </a:p>
          <a:p>
            <a:pPr marL="171450" indent="-171450">
              <a:buFont typeface="Arial" panose="020B0604020202020204" pitchFamily="34" charset="0"/>
              <a:buChar char="•"/>
            </a:pPr>
            <a:r>
              <a:rPr lang="en-NZ" b="0" dirty="0"/>
              <a:t>This system truly revolutionise the economics of space if it is successful, including making the fully </a:t>
            </a:r>
            <a:r>
              <a:rPr lang="en-NZ" b="0" i="1" dirty="0"/>
              <a:t>disposable</a:t>
            </a:r>
            <a:r>
              <a:rPr lang="en-NZ" b="0" dirty="0"/>
              <a:t> SLS redundant. But it’s not there yet. </a:t>
            </a:r>
          </a:p>
          <a:p>
            <a:pPr marL="171450" indent="-171450">
              <a:buFont typeface="Arial" panose="020B0604020202020204" pitchFamily="34" charset="0"/>
              <a:buChar char="•"/>
            </a:pPr>
            <a:r>
              <a:rPr lang="en-NZ" b="0" dirty="0"/>
              <a:t>Lander = most unproven and technically challenging part of the whole program. But SpaceX have proven they can do incredible things, and </a:t>
            </a:r>
            <a:r>
              <a:rPr lang="en-NZ" b="1" dirty="0"/>
              <a:t>we are seeing progress. </a:t>
            </a:r>
          </a:p>
          <a:p>
            <a:pPr marL="171450" indent="-171450">
              <a:buFont typeface="Arial" panose="020B0604020202020204" pitchFamily="34" charset="0"/>
              <a:buChar char="•"/>
            </a:pPr>
            <a:r>
              <a:rPr lang="en-NZ" b="0" i="1" dirty="0"/>
              <a:t>Super heavy = &gt;50 metric tons (shuttle qualifies if including orbiter)</a:t>
            </a:r>
          </a:p>
        </p:txBody>
      </p:sp>
      <p:sp>
        <p:nvSpPr>
          <p:cNvPr id="4" name="Slide Number Placeholder 3"/>
          <p:cNvSpPr>
            <a:spLocks noGrp="1"/>
          </p:cNvSpPr>
          <p:nvPr>
            <p:ph type="sldNum" sz="quarter" idx="5"/>
          </p:nvPr>
        </p:nvSpPr>
        <p:spPr/>
        <p:txBody>
          <a:bodyPr/>
          <a:lstStyle/>
          <a:p>
            <a:fld id="{60B402CF-CD36-4C67-B8E4-FD5D793F5B2F}" type="slidenum">
              <a:rPr lang="en-NZ" smtClean="0"/>
              <a:t>21</a:t>
            </a:fld>
            <a:endParaRPr lang="en-NZ" dirty="0"/>
          </a:p>
        </p:txBody>
      </p:sp>
    </p:spTree>
    <p:extLst>
      <p:ext uri="{BB962C8B-B14F-4D97-AF65-F5344CB8AC3E}">
        <p14:creationId xmlns:p14="http://schemas.microsoft.com/office/powerpoint/2010/main" val="1190538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We’ll come back to this at the end – so keep those ideas in mind. What I’m going to do with this talk is to help you understand why these trends happened: so then you as the next generation can figure out what to do next. (Starting with getting Elon off Twitter).</a:t>
            </a:r>
          </a:p>
        </p:txBody>
      </p:sp>
      <p:sp>
        <p:nvSpPr>
          <p:cNvPr id="4" name="Slide Number Placeholder 3"/>
          <p:cNvSpPr>
            <a:spLocks noGrp="1"/>
          </p:cNvSpPr>
          <p:nvPr>
            <p:ph type="sldNum" sz="quarter" idx="5"/>
          </p:nvPr>
        </p:nvSpPr>
        <p:spPr/>
        <p:txBody>
          <a:bodyPr/>
          <a:lstStyle/>
          <a:p>
            <a:fld id="{60B402CF-CD36-4C67-B8E4-FD5D793F5B2F}" type="slidenum">
              <a:rPr lang="en-NZ" smtClean="0"/>
              <a:t>4</a:t>
            </a:fld>
            <a:endParaRPr lang="en-NZ" dirty="0"/>
          </a:p>
        </p:txBody>
      </p:sp>
    </p:spTree>
    <p:extLst>
      <p:ext uri="{BB962C8B-B14F-4D97-AF65-F5344CB8AC3E}">
        <p14:creationId xmlns:p14="http://schemas.microsoft.com/office/powerpoint/2010/main" val="211630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From their rocket factory in South Texas, they’ve actually built and tested six starships now. </a:t>
            </a:r>
          </a:p>
          <a:p>
            <a:r>
              <a:rPr lang="en-NZ" dirty="0"/>
              <a:t>Have been some explosions along the way, but that approach to testing is what has allowed them to iterate and improve so quickly. Led to a particularly inspiring triumph of engineering on Flight 5 earlier this year.</a:t>
            </a:r>
          </a:p>
        </p:txBody>
      </p:sp>
      <p:sp>
        <p:nvSpPr>
          <p:cNvPr id="4" name="Slide Number Placeholder 3"/>
          <p:cNvSpPr>
            <a:spLocks noGrp="1"/>
          </p:cNvSpPr>
          <p:nvPr>
            <p:ph type="sldNum" sz="quarter" idx="5"/>
          </p:nvPr>
        </p:nvSpPr>
        <p:spPr/>
        <p:txBody>
          <a:bodyPr/>
          <a:lstStyle/>
          <a:p>
            <a:fld id="{60B402CF-CD36-4C67-B8E4-FD5D793F5B2F}" type="slidenum">
              <a:rPr lang="en-NZ" smtClean="0"/>
              <a:t>22</a:t>
            </a:fld>
            <a:endParaRPr lang="en-NZ" dirty="0"/>
          </a:p>
        </p:txBody>
      </p:sp>
    </p:spTree>
    <p:extLst>
      <p:ext uri="{BB962C8B-B14F-4D97-AF65-F5344CB8AC3E}">
        <p14:creationId xmlns:p14="http://schemas.microsoft.com/office/powerpoint/2010/main" val="293982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This time lapse shows that 70m booster section returning to the launchpad to be caught by two giant arms. This is key to rapid reusability.</a:t>
            </a:r>
          </a:p>
          <a:p>
            <a:pPr marL="171450" indent="-171450">
              <a:buFont typeface="Arial" panose="020B0604020202020204" pitchFamily="34" charset="0"/>
              <a:buChar char="•"/>
            </a:pPr>
            <a:r>
              <a:rPr lang="en-NZ" dirty="0"/>
              <a:t>Next milestones: land landings, in-orbit refuelling, and land without people on the Moon.</a:t>
            </a:r>
          </a:p>
          <a:p>
            <a:pPr marL="171450" indent="-171450">
              <a:buFont typeface="Arial" panose="020B0604020202020204" pitchFamily="34" charset="0"/>
              <a:buChar char="•"/>
            </a:pPr>
            <a:r>
              <a:rPr lang="en-NZ" dirty="0"/>
              <a:t>Only then NASA will be ready to put astronauts in it.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23</a:t>
            </a:fld>
            <a:endParaRPr lang="en-NZ" dirty="0"/>
          </a:p>
        </p:txBody>
      </p:sp>
    </p:spTree>
    <p:extLst>
      <p:ext uri="{BB962C8B-B14F-4D97-AF65-F5344CB8AC3E}">
        <p14:creationId xmlns:p14="http://schemas.microsoft.com/office/powerpoint/2010/main" val="1315387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 Last Friday it was delayed to 2026 after damage to the heat shiel on Artemis 1 had to be investigated. 10-day trip, loop around the Moon and come back</a:t>
            </a:r>
          </a:p>
          <a:p>
            <a:pPr marL="171450" indent="-171450">
              <a:buFont typeface="Arial" panose="020B0604020202020204" pitchFamily="34" charset="0"/>
              <a:buChar char="•"/>
            </a:pPr>
            <a:r>
              <a:rPr lang="en-NZ" dirty="0"/>
              <a:t>Roughly equivalent to Apollo 8, will be first time humans will have left earth orbit in 53 years.</a:t>
            </a:r>
          </a:p>
          <a:p>
            <a:pPr marL="171450" indent="-171450">
              <a:buFont typeface="Arial" panose="020B0604020202020204" pitchFamily="34" charset="0"/>
              <a:buChar char="•"/>
            </a:pPr>
            <a:r>
              <a:rPr lang="en-NZ" dirty="0"/>
              <a:t>Already seeing diverse crew: even a Canadian! NASA will be bringing Europeans and Japanese astronauts along on future Artemis flights.</a:t>
            </a:r>
          </a:p>
          <a:p>
            <a:pPr marL="171450" indent="-171450">
              <a:buFont typeface="Arial" panose="020B0604020202020204" pitchFamily="34" charset="0"/>
              <a:buChar char="•"/>
            </a:pPr>
            <a:r>
              <a:rPr lang="en-NZ" dirty="0"/>
              <a:t>Won’t be landing yet. For that we need the third and final vehicle.</a:t>
            </a:r>
          </a:p>
        </p:txBody>
      </p:sp>
      <p:sp>
        <p:nvSpPr>
          <p:cNvPr id="4" name="Slide Number Placeholder 3"/>
          <p:cNvSpPr>
            <a:spLocks noGrp="1"/>
          </p:cNvSpPr>
          <p:nvPr>
            <p:ph type="sldNum" sz="quarter" idx="5"/>
          </p:nvPr>
        </p:nvSpPr>
        <p:spPr/>
        <p:txBody>
          <a:bodyPr/>
          <a:lstStyle/>
          <a:p>
            <a:fld id="{60B402CF-CD36-4C67-B8E4-FD5D793F5B2F}" type="slidenum">
              <a:rPr lang="en-NZ" smtClean="0"/>
              <a:t>24</a:t>
            </a:fld>
            <a:endParaRPr lang="en-NZ" dirty="0"/>
          </a:p>
        </p:txBody>
      </p:sp>
    </p:spTree>
    <p:extLst>
      <p:ext uri="{BB962C8B-B14F-4D97-AF65-F5344CB8AC3E}">
        <p14:creationId xmlns:p14="http://schemas.microsoft.com/office/powerpoint/2010/main" val="838686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III is planned to see the first woman on the Moon, as part of a week-long stay at the South Pole.</a:t>
            </a:r>
          </a:p>
          <a:p>
            <a:pPr marL="171450" indent="-171450">
              <a:buFont typeface="Arial" panose="020B0604020202020204" pitchFamily="34" charset="0"/>
              <a:buChar char="•"/>
            </a:pPr>
            <a:r>
              <a:rPr lang="en-NZ" dirty="0"/>
              <a:t>2024 is obviously not happening (sorry Mike Pence). The schedule has slipped multiple times: 2027 is the latest official timeline: certainly knocking on the door of the Chinese timeline.</a:t>
            </a:r>
          </a:p>
          <a:p>
            <a:pPr marL="171450" indent="-171450">
              <a:buFont typeface="Arial" panose="020B0604020202020204" pitchFamily="34" charset="0"/>
              <a:buChar char="•"/>
            </a:pPr>
            <a:r>
              <a:rPr lang="en-NZ" i="0" dirty="0"/>
              <a:t>Once the astronauts eventually get there, take lift down from their 15-storey lander, what are they going to do there? Let’s again compare with Apollo.</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25</a:t>
            </a:fld>
            <a:endParaRPr lang="en-NZ" dirty="0"/>
          </a:p>
        </p:txBody>
      </p:sp>
    </p:spTree>
    <p:extLst>
      <p:ext uri="{BB962C8B-B14F-4D97-AF65-F5344CB8AC3E}">
        <p14:creationId xmlns:p14="http://schemas.microsoft.com/office/powerpoint/2010/main" val="3075763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dirty="0"/>
              <a:t>What NASA envisions by the 2030s is a so-called “sustainable presence”: proper b</a:t>
            </a:r>
            <a:r>
              <a:rPr lang="en-NZ" dirty="0"/>
              <a:t>ase camp with habitats, pressurised rovers built by Japan. A mini space station orbiting the Moon. Expeditions into those dark craters, and, if they bring back good news, </a:t>
            </a:r>
            <a:r>
              <a:rPr lang="en-NZ" b="1" dirty="0"/>
              <a:t>an ice mining operation. </a:t>
            </a:r>
            <a:r>
              <a:rPr lang="en-NZ" b="1" u="sng" dirty="0"/>
              <a:t>Can anyone think about any potential issues with this last proposal. Keeping in mind that we think all the ice is concentrated in one spot on the Moon?</a:t>
            </a:r>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26</a:t>
            </a:fld>
            <a:endParaRPr lang="en-NZ" dirty="0"/>
          </a:p>
        </p:txBody>
      </p:sp>
    </p:spTree>
    <p:extLst>
      <p:ext uri="{BB962C8B-B14F-4D97-AF65-F5344CB8AC3E}">
        <p14:creationId xmlns:p14="http://schemas.microsoft.com/office/powerpoint/2010/main" val="3613369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only international treaty relating to space that has actually been signed by all nations that have been to space.</a:t>
            </a:r>
          </a:p>
        </p:txBody>
      </p:sp>
      <p:sp>
        <p:nvSpPr>
          <p:cNvPr id="4" name="Slide Number Placeholder 3"/>
          <p:cNvSpPr>
            <a:spLocks noGrp="1"/>
          </p:cNvSpPr>
          <p:nvPr>
            <p:ph type="sldNum" sz="quarter" idx="5"/>
          </p:nvPr>
        </p:nvSpPr>
        <p:spPr/>
        <p:txBody>
          <a:bodyPr/>
          <a:lstStyle/>
          <a:p>
            <a:fld id="{60B402CF-CD36-4C67-B8E4-FD5D793F5B2F}" type="slidenum">
              <a:rPr lang="en-NZ" smtClean="0"/>
              <a:t>27</a:t>
            </a:fld>
            <a:endParaRPr lang="en-NZ" dirty="0"/>
          </a:p>
        </p:txBody>
      </p:sp>
    </p:spTree>
    <p:extLst>
      <p:ext uri="{BB962C8B-B14F-4D97-AF65-F5344CB8AC3E}">
        <p14:creationId xmlns:p14="http://schemas.microsoft.com/office/powerpoint/2010/main" val="3558965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b="0" dirty="0"/>
              <a:t>So as we’ve gone from Sputnik to Starlink, hopefully you’ve realised that space is very busy these days, with no sign of slowing down. Things aren’t as black and white as they were in the 60s: not longer just about two superpowers flexing on each other. There are so many more players in the space game, with different motivations and morals and very little regulation to constrain them. This brings us back to the pros and cons of this new era.</a:t>
            </a:r>
          </a:p>
        </p:txBody>
      </p:sp>
      <p:sp>
        <p:nvSpPr>
          <p:cNvPr id="4" name="Slide Number Placeholder 3"/>
          <p:cNvSpPr>
            <a:spLocks noGrp="1"/>
          </p:cNvSpPr>
          <p:nvPr>
            <p:ph type="sldNum" sz="quarter" idx="5"/>
          </p:nvPr>
        </p:nvSpPr>
        <p:spPr/>
        <p:txBody>
          <a:bodyPr/>
          <a:lstStyle/>
          <a:p>
            <a:fld id="{60B402CF-CD36-4C67-B8E4-FD5D793F5B2F}" type="slidenum">
              <a:rPr lang="en-NZ" smtClean="0"/>
              <a:t>29</a:t>
            </a:fld>
            <a:endParaRPr lang="en-NZ" dirty="0"/>
          </a:p>
        </p:txBody>
      </p:sp>
    </p:spTree>
    <p:extLst>
      <p:ext uri="{BB962C8B-B14F-4D97-AF65-F5344CB8AC3E}">
        <p14:creationId xmlns:p14="http://schemas.microsoft.com/office/powerpoint/2010/main" val="3097755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Starlink is connecting communities that have never had high-speed internet, and places affected by natural disasters. With cheaper launches, great opportunities to learn more about our universe and home planet, and develop technologies that help life here on Earth. For the first time in 50 years, there seems to be momentum around pushing humanity beyond low-earth orbit. And this time, we don’t need an existential geopolitical rivalry to do it, which means that it seems highly likely that we won’t just go and then give up: the momentum is strongly behind building a base and then going on to Mars.</a:t>
            </a:r>
          </a:p>
          <a:p>
            <a:endParaRPr lang="en-NZ" dirty="0"/>
          </a:p>
          <a:p>
            <a:r>
              <a:rPr lang="en-NZ" dirty="0"/>
              <a:t>But we also can’t get ignore the downsides. All these satellite </a:t>
            </a:r>
            <a:r>
              <a:rPr lang="en-NZ" dirty="0" err="1"/>
              <a:t>megaconstellations</a:t>
            </a:r>
            <a:r>
              <a:rPr lang="en-NZ" dirty="0"/>
              <a:t> are making earth orbit rather crowded, not to mention polluting the night sky. There is real potential for conflict over Earth orbit and resources on the Moon. And as for Mars: I’m all for sending people there to visit, but </a:t>
            </a:r>
            <a:r>
              <a:rPr lang="en-NZ" b="1" dirty="0"/>
              <a:t>there is so much we don’t know about keeping humans alive in deep space for the long-term. </a:t>
            </a:r>
            <a:r>
              <a:rPr lang="en-NZ" b="0" dirty="0"/>
              <a:t>Which is made abundantly clear in this book which I would highly recommend: very accessible and entertaining.</a:t>
            </a:r>
          </a:p>
          <a:p>
            <a:endParaRPr lang="en-NZ" b="0" dirty="0"/>
          </a:p>
          <a:p>
            <a:r>
              <a:rPr lang="en-NZ" b="0" dirty="0"/>
              <a:t>This balancing act isn’t just relevant to the big rich countries. NZ is actually one of the leading players. We are home to one of the world’s two successful private launch providers, and the third </a:t>
            </a:r>
            <a:r>
              <a:rPr lang="en-NZ" b="0"/>
              <a:t>busiest spaceport on the planet. </a:t>
            </a:r>
            <a:r>
              <a:rPr lang="en-NZ" b="0" dirty="0"/>
              <a:t>We’ve signed the Artemis Accords. We are home to 9 internationally recognised Dark Sky locations. Not to mention the amazing space researchers at our universities. These issues matter to us, and we in turn could influence global policy.</a:t>
            </a:r>
          </a:p>
        </p:txBody>
      </p:sp>
      <p:sp>
        <p:nvSpPr>
          <p:cNvPr id="4" name="Slide Number Placeholder 3"/>
          <p:cNvSpPr>
            <a:spLocks noGrp="1"/>
          </p:cNvSpPr>
          <p:nvPr>
            <p:ph type="sldNum" sz="quarter" idx="5"/>
          </p:nvPr>
        </p:nvSpPr>
        <p:spPr/>
        <p:txBody>
          <a:bodyPr/>
          <a:lstStyle/>
          <a:p>
            <a:fld id="{60B402CF-CD36-4C67-B8E4-FD5D793F5B2F}" type="slidenum">
              <a:rPr lang="en-NZ" smtClean="0"/>
              <a:t>30</a:t>
            </a:fld>
            <a:endParaRPr lang="en-NZ" dirty="0"/>
          </a:p>
        </p:txBody>
      </p:sp>
    </p:spTree>
    <p:extLst>
      <p:ext uri="{BB962C8B-B14F-4D97-AF65-F5344CB8AC3E}">
        <p14:creationId xmlns:p14="http://schemas.microsoft.com/office/powerpoint/2010/main" val="1841344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Here’s the scoresheet of the lunar renaissance. While China is 4 from 4, the other missions so far this century have been a real mixed bag: just over half have made it in one piece. Among those have been Japan and India for the first time, as well as the first private company, Intuitive Machines, who were contracted by NASA to deliver scientific instruments to the Moon. Partnering with the private industry is an important strategy at NASA these days. </a:t>
            </a:r>
          </a:p>
          <a:p>
            <a:pPr marL="0" indent="0">
              <a:buFont typeface="Arial" panose="020B0604020202020204" pitchFamily="34" charset="0"/>
              <a:buNone/>
            </a:pPr>
            <a:r>
              <a:rPr lang="en-NZ" dirty="0"/>
              <a:t>This brings us to the second game-changer for Artemis.</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31</a:t>
            </a:fld>
            <a:endParaRPr lang="en-NZ" dirty="0"/>
          </a:p>
        </p:txBody>
      </p:sp>
    </p:spTree>
    <p:extLst>
      <p:ext uri="{BB962C8B-B14F-4D97-AF65-F5344CB8AC3E}">
        <p14:creationId xmlns:p14="http://schemas.microsoft.com/office/powerpoint/2010/main" val="366397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In what was quite a spectacle, turning the Florida night into day. I wasn’t in front of a computer at the time so I ended up having to watch the livestream on my phone. The fact I could do that is another huge difference. Back in 1969, people in New Zealand could only watch delayed coverage of the landing, after the grainy black and white footage had been flown over from Australia. As for when the next person walks on the Moon, there’s bound to be 1000 high-definition TikTok remixes to enjoy before they even step off the ladder. </a:t>
            </a:r>
          </a:p>
          <a:p>
            <a:pPr marL="171450" indent="-171450">
              <a:buFont typeface="Arial" panose="020B0604020202020204" pitchFamily="34" charset="0"/>
              <a:buChar char="•"/>
            </a:pPr>
            <a:r>
              <a:rPr lang="en-NZ" dirty="0"/>
              <a:t>And in another public-private partnership, you can celebrate the debut of NASA’s new rocket </a:t>
            </a:r>
            <a:r>
              <a:rPr lang="en-NZ" i="0" dirty="0"/>
              <a:t>by popping down </a:t>
            </a:r>
            <a:r>
              <a:rPr lang="en-NZ" b="1" i="0" dirty="0"/>
              <a:t>the Lego store on Willis St </a:t>
            </a:r>
            <a:r>
              <a:rPr lang="en-NZ" i="0" dirty="0"/>
              <a:t>and buying your own one, or perhaps as a nice Christmas present for the grandkids, at 0.00001% the cost of the real thing!</a:t>
            </a:r>
            <a:endParaRPr lang="en-NZ" dirty="0"/>
          </a:p>
          <a:p>
            <a:pPr marL="171450" indent="-171450">
              <a:buFont typeface="Arial" panose="020B0604020202020204" pitchFamily="34" charset="0"/>
              <a:buChar char="•"/>
            </a:pPr>
            <a:r>
              <a:rPr lang="en-NZ" dirty="0"/>
              <a:t>This was unmanned, but in future missions, astronauts will sit right up the top inside the second vehicle, the capsule.</a:t>
            </a:r>
          </a:p>
        </p:txBody>
      </p:sp>
      <p:sp>
        <p:nvSpPr>
          <p:cNvPr id="4" name="Slide Number Placeholder 3"/>
          <p:cNvSpPr>
            <a:spLocks noGrp="1"/>
          </p:cNvSpPr>
          <p:nvPr>
            <p:ph type="sldNum" sz="quarter" idx="5"/>
          </p:nvPr>
        </p:nvSpPr>
        <p:spPr/>
        <p:txBody>
          <a:bodyPr/>
          <a:lstStyle/>
          <a:p>
            <a:fld id="{60B402CF-CD36-4C67-B8E4-FD5D793F5B2F}" type="slidenum">
              <a:rPr lang="en-NZ" smtClean="0"/>
              <a:t>32</a:t>
            </a:fld>
            <a:endParaRPr lang="en-NZ" dirty="0"/>
          </a:p>
        </p:txBody>
      </p:sp>
    </p:spTree>
    <p:extLst>
      <p:ext uri="{BB962C8B-B14F-4D97-AF65-F5344CB8AC3E}">
        <p14:creationId xmlns:p14="http://schemas.microsoft.com/office/powerpoint/2010/main" val="277690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It will be a brisk tour of the 70-odd years we’ve been putting stuff into space. Answer questions like: How has the rise of China affected US space policy? What has made SpaceX so dominant, so quickly? Did we really land on the Moon? (Any moon landing hoaxers here?)</a:t>
            </a:r>
          </a:p>
        </p:txBody>
      </p:sp>
      <p:sp>
        <p:nvSpPr>
          <p:cNvPr id="4" name="Slide Number Placeholder 3"/>
          <p:cNvSpPr>
            <a:spLocks noGrp="1"/>
          </p:cNvSpPr>
          <p:nvPr>
            <p:ph type="sldNum" sz="quarter" idx="5"/>
          </p:nvPr>
        </p:nvSpPr>
        <p:spPr/>
        <p:txBody>
          <a:bodyPr/>
          <a:lstStyle/>
          <a:p>
            <a:fld id="{60B402CF-CD36-4C67-B8E4-FD5D793F5B2F}" type="slidenum">
              <a:rPr lang="en-NZ" smtClean="0"/>
              <a:t>5</a:t>
            </a:fld>
            <a:endParaRPr lang="en-NZ" dirty="0"/>
          </a:p>
        </p:txBody>
      </p:sp>
    </p:spTree>
    <p:extLst>
      <p:ext uri="{BB962C8B-B14F-4D97-AF65-F5344CB8AC3E}">
        <p14:creationId xmlns:p14="http://schemas.microsoft.com/office/powerpoint/2010/main" val="3620847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 performing a month-long loop around the Moon. From there 430,000km from Earth it took this nice selfie, before flying home and splashing down in the ocean. Nearly perfect, but NASA is investigating some unexpected damage to the heat shield.</a:t>
            </a:r>
          </a:p>
          <a:p>
            <a:pPr marL="171450" indent="-171450">
              <a:buFont typeface="Arial" panose="020B0604020202020204" pitchFamily="34" charset="0"/>
              <a:buChar char="•"/>
            </a:pPr>
            <a:r>
              <a:rPr lang="en-NZ" dirty="0"/>
              <a:t>Once they’ve figured that out, they’ll be ready to put people onboard and test out Orion’s life support system. That is the job of the next mission</a:t>
            </a:r>
          </a:p>
        </p:txBody>
      </p:sp>
      <p:sp>
        <p:nvSpPr>
          <p:cNvPr id="4" name="Slide Number Placeholder 3"/>
          <p:cNvSpPr>
            <a:spLocks noGrp="1"/>
          </p:cNvSpPr>
          <p:nvPr>
            <p:ph type="sldNum" sz="quarter" idx="5"/>
          </p:nvPr>
        </p:nvSpPr>
        <p:spPr/>
        <p:txBody>
          <a:bodyPr/>
          <a:lstStyle/>
          <a:p>
            <a:fld id="{60B402CF-CD36-4C67-B8E4-FD5D793F5B2F}" type="slidenum">
              <a:rPr lang="en-NZ" smtClean="0"/>
              <a:t>33</a:t>
            </a:fld>
            <a:endParaRPr lang="en-NZ" dirty="0"/>
          </a:p>
        </p:txBody>
      </p:sp>
    </p:spTree>
    <p:extLst>
      <p:ext uri="{BB962C8B-B14F-4D97-AF65-F5344CB8AC3E}">
        <p14:creationId xmlns:p14="http://schemas.microsoft.com/office/powerpoint/2010/main" val="339061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first of the so-called “</a:t>
            </a:r>
            <a:r>
              <a:rPr lang="en-NZ" dirty="0" err="1"/>
              <a:t>megaconstellations</a:t>
            </a:r>
            <a:r>
              <a:rPr lang="en-NZ" dirty="0"/>
              <a:t>” of internet satellites. Available in NZ </a:t>
            </a:r>
          </a:p>
          <a:p>
            <a:r>
              <a:rPr lang="en-NZ" dirty="0"/>
              <a:t>8,000 so far – at least 12,000 planned. X launches scheduled this week. Others planned: Amazon, Chinese. </a:t>
            </a:r>
          </a:p>
        </p:txBody>
      </p:sp>
      <p:sp>
        <p:nvSpPr>
          <p:cNvPr id="4" name="Slide Number Placeholder 3"/>
          <p:cNvSpPr>
            <a:spLocks noGrp="1"/>
          </p:cNvSpPr>
          <p:nvPr>
            <p:ph type="sldNum" sz="quarter" idx="5"/>
          </p:nvPr>
        </p:nvSpPr>
        <p:spPr/>
        <p:txBody>
          <a:bodyPr/>
          <a:lstStyle/>
          <a:p>
            <a:fld id="{60B402CF-CD36-4C67-B8E4-FD5D793F5B2F}" type="slidenum">
              <a:rPr lang="en-NZ" smtClean="0"/>
              <a:t>34</a:t>
            </a:fld>
            <a:endParaRPr lang="en-NZ" dirty="0"/>
          </a:p>
        </p:txBody>
      </p:sp>
    </p:spTree>
    <p:extLst>
      <p:ext uri="{BB962C8B-B14F-4D97-AF65-F5344CB8AC3E}">
        <p14:creationId xmlns:p14="http://schemas.microsoft.com/office/powerpoint/2010/main" val="2119486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 was not exactly a giant leap for diversity: the furthest they got was including a single civilian scientist on the final mission</a:t>
            </a:r>
          </a:p>
          <a:p>
            <a:pPr marL="171450" indent="-171450">
              <a:buFont typeface="Arial" panose="020B0604020202020204" pitchFamily="34" charset="0"/>
              <a:buChar char="•"/>
            </a:pPr>
            <a:r>
              <a:rPr lang="en-NZ" dirty="0"/>
              <a:t>Product of its time: good that now the ambassadors of humanity are a bit more representative.</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0" dirty="0"/>
              <a:t>Source: Bob Farwell, https://www.nasa.gov/history/alsj/alsj.funpix.html</a:t>
            </a:r>
          </a:p>
        </p:txBody>
      </p:sp>
      <p:sp>
        <p:nvSpPr>
          <p:cNvPr id="4" name="Slide Number Placeholder 3"/>
          <p:cNvSpPr>
            <a:spLocks noGrp="1"/>
          </p:cNvSpPr>
          <p:nvPr>
            <p:ph type="sldNum" sz="quarter" idx="5"/>
          </p:nvPr>
        </p:nvSpPr>
        <p:spPr/>
        <p:txBody>
          <a:bodyPr/>
          <a:lstStyle/>
          <a:p>
            <a:fld id="{60B402CF-CD36-4C67-B8E4-FD5D793F5B2F}" type="slidenum">
              <a:rPr lang="en-NZ" smtClean="0"/>
              <a:t>35</a:t>
            </a:fld>
            <a:endParaRPr lang="en-NZ" dirty="0"/>
          </a:p>
        </p:txBody>
      </p:sp>
    </p:spTree>
    <p:extLst>
      <p:ext uri="{BB962C8B-B14F-4D97-AF65-F5344CB8AC3E}">
        <p14:creationId xmlns:p14="http://schemas.microsoft.com/office/powerpoint/2010/main" val="1119517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but it does have some cool features that we should go and check out. </a:t>
            </a:r>
            <a:r>
              <a:rPr lang="en-NZ" b="1" dirty="0"/>
              <a:t>Including these fascinating, and potentially very useful, formations called lava tubes</a:t>
            </a:r>
            <a:r>
              <a:rPr lang="en-NZ" b="0" dirty="0"/>
              <a:t>: essentially giant caves formed by the passage of molten rock, that could provide effect shielding against radiation and provide a more stable temperature.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 Moon’s main scientific value is as a time capsule of the early solar system: contains rocks billions of years old, rocks that would have since been recycled countless times on Earth by erosion and plate tectonics. Processes that simply aren’t active on the Moon. And it’s not just geology: there’s real potential make breakthroughs in astronomy by putting telescopes on the </a:t>
            </a:r>
            <a:r>
              <a:rPr lang="en-NZ" dirty="0" err="1"/>
              <a:t>farside</a:t>
            </a:r>
            <a:r>
              <a:rPr lang="en-NZ" dirty="0"/>
              <a:t> of the Moon.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that’s the science and potential resource utilisation that are the final part of the </a:t>
            </a:r>
            <a:r>
              <a:rPr lang="en-NZ" b="1" dirty="0"/>
              <a:t>motivation</a:t>
            </a:r>
            <a:r>
              <a:rPr lang="en-NZ" dirty="0"/>
              <a:t> for going this time around. Which, brings us to second question underlying a space program: how do we get there?</a:t>
            </a:r>
          </a:p>
          <a:p>
            <a:endParaRPr lang="en-NZ" i="1" dirty="0"/>
          </a:p>
          <a:p>
            <a:endParaRPr lang="en-NZ" i="1" dirty="0"/>
          </a:p>
          <a:p>
            <a:r>
              <a:rPr lang="en-NZ" i="1" dirty="0"/>
              <a:t>Clockwise from top left: pit entrance to lava tube in Mare Tranquillitatis, rille in Aristarchus Plateau, Reiner Gamma swirl, Zeeman Mons (8km, almost as tall as Everest)</a:t>
            </a:r>
          </a:p>
        </p:txBody>
      </p:sp>
      <p:sp>
        <p:nvSpPr>
          <p:cNvPr id="4" name="Slide Number Placeholder 3"/>
          <p:cNvSpPr>
            <a:spLocks noGrp="1"/>
          </p:cNvSpPr>
          <p:nvPr>
            <p:ph type="sldNum" sz="quarter" idx="5"/>
          </p:nvPr>
        </p:nvSpPr>
        <p:spPr/>
        <p:txBody>
          <a:bodyPr/>
          <a:lstStyle/>
          <a:p>
            <a:fld id="{60B402CF-CD36-4C67-B8E4-FD5D793F5B2F}" type="slidenum">
              <a:rPr lang="en-NZ" smtClean="0"/>
              <a:t>36</a:t>
            </a:fld>
            <a:endParaRPr lang="en-NZ" dirty="0"/>
          </a:p>
        </p:txBody>
      </p:sp>
    </p:spTree>
    <p:extLst>
      <p:ext uri="{BB962C8B-B14F-4D97-AF65-F5344CB8AC3E}">
        <p14:creationId xmlns:p14="http://schemas.microsoft.com/office/powerpoint/2010/main" val="3701196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i="0" dirty="0"/>
              <a:t>Diary of those six landings. Essentially a series of short camping trips</a:t>
            </a:r>
          </a:p>
          <a:p>
            <a:pPr marL="171450" indent="-171450">
              <a:buFont typeface="Arial" panose="020B0604020202020204" pitchFamily="34" charset="0"/>
              <a:buChar char="•"/>
            </a:pPr>
            <a:r>
              <a:rPr lang="en-NZ" i="0" dirty="0"/>
              <a:t>Plant flag, pick up rocks, do some science experiments, try not to fall over</a:t>
            </a:r>
          </a:p>
          <a:p>
            <a:pPr marL="171450" indent="-171450">
              <a:buFont typeface="Arial" panose="020B0604020202020204" pitchFamily="34" charset="0"/>
              <a:buChar char="•"/>
            </a:pPr>
            <a:r>
              <a:rPr lang="en-NZ" i="0" dirty="0"/>
              <a:t>Later missions: go for a drive, pick up some more interesting rocks from further away</a:t>
            </a:r>
          </a:p>
          <a:p>
            <a:pPr marL="171450" indent="-171450">
              <a:buFont typeface="Arial" panose="020B0604020202020204" pitchFamily="34" charset="0"/>
              <a:buChar char="•"/>
            </a:pPr>
            <a:r>
              <a:rPr lang="en-NZ" dirty="0"/>
              <a:t>Then they packed up and came home, after no more than 3 days. </a:t>
            </a:r>
            <a:r>
              <a:rPr lang="en-NZ" i="1" dirty="0"/>
              <a:t>Solar flare transition, using </a:t>
            </a:r>
            <a:r>
              <a:rPr lang="en-NZ" i="1" dirty="0" err="1"/>
              <a:t>regolith</a:t>
            </a:r>
            <a:r>
              <a:rPr lang="en-NZ" i="1" dirty="0"/>
              <a:t> as shielding. Radiation a much bigger problem for the Moon than Mars</a:t>
            </a:r>
            <a:endParaRPr lang="en-NZ" dirty="0"/>
          </a:p>
          <a:p>
            <a:pPr marL="171450" indent="-171450">
              <a:buFont typeface="Arial" panose="020B0604020202020204" pitchFamily="34" charset="0"/>
              <a:buChar char="•"/>
            </a:pPr>
            <a:r>
              <a:rPr lang="en-NZ" dirty="0"/>
              <a:t>But Artemis has much bigger plans: not just the giant landers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https://www.britannica.com/place/Moon/Lunar-rocks-and-soil</a:t>
            </a:r>
          </a:p>
          <a:p>
            <a:r>
              <a:rPr lang="en-NZ" i="1" dirty="0"/>
              <a:t>Alan Shephard hit a golf ball 40 yards on Apollo14</a:t>
            </a:r>
          </a:p>
        </p:txBody>
      </p:sp>
      <p:sp>
        <p:nvSpPr>
          <p:cNvPr id="4" name="Slide Number Placeholder 3"/>
          <p:cNvSpPr>
            <a:spLocks noGrp="1"/>
          </p:cNvSpPr>
          <p:nvPr>
            <p:ph type="sldNum" sz="quarter" idx="5"/>
          </p:nvPr>
        </p:nvSpPr>
        <p:spPr/>
        <p:txBody>
          <a:bodyPr/>
          <a:lstStyle/>
          <a:p>
            <a:fld id="{60B402CF-CD36-4C67-B8E4-FD5D793F5B2F}" type="slidenum">
              <a:rPr lang="en-NZ" smtClean="0"/>
              <a:t>37</a:t>
            </a:fld>
            <a:endParaRPr lang="en-NZ" dirty="0"/>
          </a:p>
        </p:txBody>
      </p:sp>
    </p:spTree>
    <p:extLst>
      <p:ext uri="{BB962C8B-B14F-4D97-AF65-F5344CB8AC3E}">
        <p14:creationId xmlns:p14="http://schemas.microsoft.com/office/powerpoint/2010/main" val="1404383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i="0" dirty="0"/>
              <a:t>So, if you’re serious about sending people into deep space, i.e., beyond earth orbit, you need to answer two questions convincingly. </a:t>
            </a:r>
          </a:p>
          <a:p>
            <a:pPr marL="171450" indent="-171450">
              <a:buFont typeface="Arial" panose="020B0604020202020204" pitchFamily="34" charset="0"/>
              <a:buChar char="•"/>
            </a:pPr>
            <a:r>
              <a:rPr lang="en-NZ" i="0" dirty="0"/>
              <a:t>1. Why send </a:t>
            </a:r>
            <a:r>
              <a:rPr lang="en-NZ" i="1" dirty="0"/>
              <a:t>people</a:t>
            </a:r>
            <a:r>
              <a:rPr lang="en-NZ" i="0" dirty="0"/>
              <a:t> to these extremely inhospitable places, when you could send robots for a fraction of the cost: here are some commonly cited reasons. Wallace and Gromit here would add, to sample the local cuisine – just don’t forget the crackers. </a:t>
            </a:r>
            <a:r>
              <a:rPr lang="en-NZ" i="1" dirty="0"/>
              <a:t>You’ll notice I’ve put economic benefit. Just to be clear, this is largely through creating high-paying high-tech jobs. It does not mean mining the Moon or asteroids for profit. As it turns out, if you run the numbers, this is really not economically feasible, at least for the near future.</a:t>
            </a:r>
            <a:endParaRPr lang="en-NZ" i="0" dirty="0"/>
          </a:p>
          <a:p>
            <a:pPr marL="171450" indent="-171450">
              <a:buFont typeface="Arial" panose="020B0604020202020204" pitchFamily="34" charset="0"/>
              <a:buChar char="•"/>
            </a:pPr>
            <a:r>
              <a:rPr lang="en-NZ" i="0" dirty="0"/>
              <a:t>2. How do you actually get to where you want to go and back home again in one piece: most often consists of these three components.</a:t>
            </a:r>
          </a:p>
          <a:p>
            <a:pPr marL="171450" indent="-171450">
              <a:buFont typeface="Arial" panose="020B0604020202020204" pitchFamily="34" charset="0"/>
              <a:buChar char="•"/>
            </a:pPr>
            <a:r>
              <a:rPr lang="en-NZ" i="0" dirty="0"/>
              <a:t>This is the framework I’m going to use to compare Artemis with our one historical example in Apollo. As we’ll see, the answers to these questions look quite different this time around. And I’ll argue there are three real game-changers that have arrived on the scene.</a:t>
            </a:r>
          </a:p>
          <a:p>
            <a:pPr marL="171450" indent="-171450">
              <a:buFont typeface="Arial" panose="020B0604020202020204" pitchFamily="34" charset="0"/>
              <a:buChar char="•"/>
            </a:pPr>
            <a:r>
              <a:rPr lang="en-NZ" i="0" dirty="0"/>
              <a:t>Ok: two questions, two programs. Staring with Apollo, it was all about that first one.</a:t>
            </a:r>
          </a:p>
        </p:txBody>
      </p:sp>
      <p:sp>
        <p:nvSpPr>
          <p:cNvPr id="4" name="Slide Number Placeholder 3"/>
          <p:cNvSpPr>
            <a:spLocks noGrp="1"/>
          </p:cNvSpPr>
          <p:nvPr>
            <p:ph type="sldNum" sz="quarter" idx="5"/>
          </p:nvPr>
        </p:nvSpPr>
        <p:spPr/>
        <p:txBody>
          <a:bodyPr/>
          <a:lstStyle/>
          <a:p>
            <a:fld id="{60B402CF-CD36-4C67-B8E4-FD5D793F5B2F}" type="slidenum">
              <a:rPr lang="en-NZ" smtClean="0"/>
              <a:t>38</a:t>
            </a:fld>
            <a:endParaRPr lang="en-NZ" dirty="0"/>
          </a:p>
        </p:txBody>
      </p:sp>
    </p:spTree>
    <p:extLst>
      <p:ext uri="{BB962C8B-B14F-4D97-AF65-F5344CB8AC3E}">
        <p14:creationId xmlns:p14="http://schemas.microsoft.com/office/powerpoint/2010/main" val="1972272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Components of the space radiation environment. Operational space radiation environment is comprised of three sources of ionizing radiation, energetic protons from solar particle events, relativistic heavy ions of the galactic cosmic ray spectrum, and trapped electrons and protons in the Van Allen Belts</a:t>
            </a:r>
          </a:p>
          <a:p>
            <a:pPr marL="171450" indent="-171450">
              <a:buFont typeface="Arial" panose="020B0604020202020204" pitchFamily="34" charset="0"/>
              <a:buChar char="•"/>
            </a:pPr>
            <a:r>
              <a:rPr lang="en-NZ" b="0" dirty="0"/>
              <a:t>Radiation poses risk to all cells in the body.</a:t>
            </a:r>
          </a:p>
          <a:p>
            <a:pPr marL="171450" indent="-171450">
              <a:buFont typeface="Arial" panose="020B0604020202020204" pitchFamily="34" charset="0"/>
              <a:buChar char="•"/>
            </a:pPr>
            <a:r>
              <a:rPr lang="en-NZ" b="1" dirty="0"/>
              <a:t>Acute (short-term) effects: </a:t>
            </a:r>
            <a:r>
              <a:rPr lang="en-NZ" b="0" dirty="0"/>
              <a:t>sickness, cognitive impairment</a:t>
            </a:r>
            <a:endParaRPr lang="en-NZ" b="1" dirty="0"/>
          </a:p>
          <a:p>
            <a:pPr marL="171450" indent="-171450">
              <a:buFont typeface="Arial" panose="020B0604020202020204" pitchFamily="34" charset="0"/>
              <a:buChar char="•"/>
            </a:pPr>
            <a:r>
              <a:rPr lang="en-NZ" b="1" dirty="0"/>
              <a:t>Chronic long-term effects: </a:t>
            </a:r>
            <a:r>
              <a:rPr lang="en-NZ" b="0" dirty="0"/>
              <a:t>increased cancer risk </a:t>
            </a:r>
            <a:r>
              <a:rPr lang="en-NZ" b="1" dirty="0"/>
              <a:t>https://www.nasa.gov/hrp/radiation/space-radiation-risks/ </a:t>
            </a:r>
          </a:p>
          <a:p>
            <a:pPr marL="171450" indent="-171450">
              <a:buFont typeface="Arial" panose="020B0604020202020204" pitchFamily="34" charset="0"/>
              <a:buChar char="•"/>
            </a:pPr>
            <a:r>
              <a:rPr lang="en-NZ" b="1" dirty="0"/>
              <a:t>What can be done??? </a:t>
            </a:r>
            <a:r>
              <a:rPr lang="en-NZ" b="0" dirty="0"/>
              <a:t>Shielding. Not as important on Mars as it has an atmosphere, but will be vital on the Moon for protecting from solar storms. </a:t>
            </a:r>
            <a:r>
              <a:rPr lang="en-NZ" b="1" dirty="0"/>
              <a:t>Especially in the coming years.</a:t>
            </a:r>
          </a:p>
          <a:p>
            <a:endParaRPr lang="en-NZ" dirty="0"/>
          </a:p>
          <a:p>
            <a:r>
              <a:rPr lang="en-NZ" i="1" dirty="0"/>
              <a:t>Source: ESA and Fig. 1 from Chancellor et al., 2021 (https://doi.org/10.1080/26896583.2021.1897273)</a:t>
            </a:r>
          </a:p>
          <a:p>
            <a:r>
              <a:rPr lang="en-NZ" b="1" i="1" dirty="0"/>
              <a:t>https://ccmc.gsfc.nasa.gov/RoR_WWW/presentations/SSMO-2016/Zheng-SSMO_SEPLecture.pdf </a:t>
            </a:r>
          </a:p>
        </p:txBody>
      </p:sp>
      <p:sp>
        <p:nvSpPr>
          <p:cNvPr id="4" name="Slide Number Placeholder 3"/>
          <p:cNvSpPr>
            <a:spLocks noGrp="1"/>
          </p:cNvSpPr>
          <p:nvPr>
            <p:ph type="sldNum" sz="quarter" idx="5"/>
          </p:nvPr>
        </p:nvSpPr>
        <p:spPr/>
        <p:txBody>
          <a:bodyPr/>
          <a:lstStyle/>
          <a:p>
            <a:fld id="{505E498A-F65B-40A1-BCD4-722448C2FB1E}" type="slidenum">
              <a:rPr lang="en-NZ" smtClean="0"/>
              <a:t>39</a:t>
            </a:fld>
            <a:endParaRPr lang="en-NZ" dirty="0"/>
          </a:p>
        </p:txBody>
      </p:sp>
    </p:spTree>
    <p:extLst>
      <p:ext uri="{BB962C8B-B14F-4D97-AF65-F5344CB8AC3E}">
        <p14:creationId xmlns:p14="http://schemas.microsoft.com/office/powerpoint/2010/main" val="4024219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Back to the 1950s, it’s the Cold War and the US and USSR are both designing intercontinental ballistic missiles to threaten each other with rapid delivery of nuclear weapons. </a:t>
            </a:r>
          </a:p>
          <a:p>
            <a:r>
              <a:rPr lang="en-NZ" dirty="0"/>
              <a:t>Turns out these rockets could be used for putting stuff in space too, for less destructive, more scientific purposes.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i="0" dirty="0"/>
              <a:t>Sputnik, </a:t>
            </a:r>
            <a:r>
              <a:rPr lang="en-NZ" b="1" i="0" dirty="0"/>
              <a:t>anyone know? </a:t>
            </a:r>
            <a:r>
              <a:rPr lang="en-NZ" i="0" dirty="0"/>
              <a:t>Gagarin: bay of pigs fiasco few days later. Sense of foreboding amongst the American public towards the Soviets. They felt a need to prove America’s technological superiority not only to themselves, but also to all the newly independent countries that decolonised after WWII and were looking for which superpower to align with</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6</a:t>
            </a:fld>
            <a:endParaRPr lang="en-NZ" dirty="0"/>
          </a:p>
        </p:txBody>
      </p:sp>
    </p:spTree>
    <p:extLst>
      <p:ext uri="{BB962C8B-B14F-4D97-AF65-F5344CB8AC3E}">
        <p14:creationId xmlns:p14="http://schemas.microsoft.com/office/powerpoint/2010/main" val="2275358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So in response to this, JFK came along and moved the goalposts of the space race 400,000km away. He challenged his nation to go to the Moon – not because it was easy, and not because it was man’s destiny or scientifically valuable – but because it was hard. Specifically, hard enough that it might give them time to overtake the Soviets. Because underneath his soaring oratory about the greatest adventure on which man had ever embarked: this was really cold hard political pragmatism. And he really was pragmatic about it. Kennedy set an ambitious but realistic deadline, and when he took it to Congress, he was upfront that this would cost a lot of money. He very prudently made clear, the nation must decide wholeheartedly whether or not this should be a priority.</a:t>
            </a:r>
          </a:p>
          <a:p>
            <a:pPr marL="0" indent="0">
              <a:buFont typeface="Arial" panose="020B0604020202020204" pitchFamily="34" charset="0"/>
              <a:buNone/>
            </a:pPr>
            <a:r>
              <a:rPr lang="en-NZ" i="0" dirty="0"/>
              <a:t>Congress said yes, and the purse strings opened.</a:t>
            </a:r>
          </a:p>
          <a:p>
            <a:endParaRPr lang="en-NZ" dirty="0"/>
          </a:p>
          <a:p>
            <a:r>
              <a:rPr lang="en-NZ" i="1" dirty="0"/>
              <a:t>Source: https://www.jfklibrary.org/asset-viewer/archives/jfkwhp-1962-09-12-a#?image_identifier=JFKWHP-KN-C23643 </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7</a:t>
            </a:fld>
            <a:endParaRPr lang="en-NZ" dirty="0"/>
          </a:p>
        </p:txBody>
      </p:sp>
    </p:spTree>
    <p:extLst>
      <p:ext uri="{BB962C8B-B14F-4D97-AF65-F5344CB8AC3E}">
        <p14:creationId xmlns:p14="http://schemas.microsoft.com/office/powerpoint/2010/main" val="2426863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Project Apollo was funded to the tune of $300 billion USD in today’s money. In an incredible feat of management, let alone engineering, NASA’s workforce of 300,000 met the now-dead Kennedy’s deadline with 6 months to spare. July 1969, the Eagle landed, Neil made his one small step, and the world stood still, crowded around radios and TV sets to witness this triumph of not just the US but of humanity. </a:t>
            </a:r>
            <a:r>
              <a:rPr lang="en-NZ" b="1" i="1" dirty="0"/>
              <a:t>HOLD UP NEWSPAPER</a:t>
            </a:r>
            <a:r>
              <a:rPr lang="en-NZ" b="0" i="1" dirty="0"/>
              <a:t>, quote headline. If we have time at the end, I’d love to hear any memories you have of this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American taxpayer got not just one landing, but 6, out of 7 attempts. But as soon as Apollo 12, people started tuning out. The public sentiment was, </a:t>
            </a:r>
            <a:r>
              <a:rPr lang="en-NZ" i="1" dirty="0"/>
              <a:t>we’ve beaten the Russians – wasn’t even much of a competition in the end </a:t>
            </a:r>
            <a:r>
              <a:rPr lang="en-NZ" i="0" dirty="0"/>
              <a:t>- and there was only so excited people could get about grey rocks, even ones from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Combine that with the Vietnam War and civil unrest, US had no appetite to continue such a costly program, and funding plummeted.</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8</a:t>
            </a:fld>
            <a:endParaRPr lang="en-NZ" dirty="0"/>
          </a:p>
        </p:txBody>
      </p:sp>
    </p:spTree>
    <p:extLst>
      <p:ext uri="{BB962C8B-B14F-4D97-AF65-F5344CB8AC3E}">
        <p14:creationId xmlns:p14="http://schemas.microsoft.com/office/powerpoint/2010/main" val="200851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After peaking at 4% of federal budget in 1965, NASA’s allocation has since hovered between 1 and ½% of all US government spending, and humans have never reached those heights since. </a:t>
            </a:r>
            <a:endParaRPr lang="en-NZ"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What exactly has happened since? Well in robotic exploration, NASA has had huge accomplishments: the Voyager probes launched in the 70s took the first photos of the gas giants and are still transmitting data, now having left the solar system. Nixon was the president who got to call up Neil and Buzz on the Moon, major influence on spaceflight policy for rest of century. After denying another big expensive program signed into law the space shuttle, which was supposed to be a much more economical way of accessing space. Shuttle went on to have 30-year program, crowning achievement building the ISS, now continuously occupied for more than 20 years by people from 15 countries. Including Russia and the US working together, even to this day. </a:t>
            </a:r>
            <a:r>
              <a:rPr lang="en-NZ" b="1" i="0" dirty="0"/>
              <a:t>Russia and China have also had their </a:t>
            </a:r>
            <a:r>
              <a:rPr lang="en-NZ" b="1" i="1" dirty="0"/>
              <a:t>own</a:t>
            </a:r>
            <a:r>
              <a:rPr lang="en-NZ" b="1" i="0" dirty="0"/>
              <a:t> space stations over the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Despite this amazing contribution of building the ISS, the shuttle was by all accounts a policy failure. Supposed to provide affordable, regular and reliable access to space. Failed on all 3 counts. </a:t>
            </a:r>
            <a:r>
              <a:rPr lang="en-NZ" b="1" i="0" dirty="0"/>
              <a:t>Two shuttles were lost. </a:t>
            </a:r>
            <a:r>
              <a:rPr lang="en-NZ" i="0" dirty="0"/>
              <a:t>After Columbia, </a:t>
            </a:r>
            <a:r>
              <a:rPr lang="en-NZ" b="1" dirty="0"/>
              <a:t>George W Bush </a:t>
            </a:r>
            <a:r>
              <a:rPr lang="en-NZ" dirty="0"/>
              <a:t>came along, aiming to set a new, post-shuttle direction for NASA.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Z"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i="1" dirty="0"/>
              <a:t>Since Apollo, human spaceflight = “science experiments and somersaults”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i="1" dirty="0"/>
              <a:t>Reagan approved station, Clinton brought in Russia</a:t>
            </a:r>
          </a:p>
        </p:txBody>
      </p:sp>
      <p:sp>
        <p:nvSpPr>
          <p:cNvPr id="4" name="Slide Number Placeholder 3"/>
          <p:cNvSpPr>
            <a:spLocks noGrp="1"/>
          </p:cNvSpPr>
          <p:nvPr>
            <p:ph type="sldNum" sz="quarter" idx="5"/>
          </p:nvPr>
        </p:nvSpPr>
        <p:spPr/>
        <p:txBody>
          <a:bodyPr/>
          <a:lstStyle/>
          <a:p>
            <a:fld id="{60B402CF-CD36-4C67-B8E4-FD5D793F5B2F}" type="slidenum">
              <a:rPr lang="en-NZ" smtClean="0"/>
              <a:t>9</a:t>
            </a:fld>
            <a:endParaRPr lang="en-NZ" dirty="0"/>
          </a:p>
        </p:txBody>
      </p:sp>
    </p:spTree>
    <p:extLst>
      <p:ext uri="{BB962C8B-B14F-4D97-AF65-F5344CB8AC3E}">
        <p14:creationId xmlns:p14="http://schemas.microsoft.com/office/powerpoint/2010/main" val="10418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Operating one of 2 space stations, 1/3 size of ISS. 3 up there at the moment</a:t>
            </a:r>
          </a:p>
          <a:p>
            <a:r>
              <a:rPr lang="en-NZ" dirty="0"/>
              <a:t>100% success rate with their 4 robotic lunar landers, including </a:t>
            </a:r>
            <a:r>
              <a:rPr lang="en-NZ" dirty="0" err="1"/>
              <a:t>Chang’e</a:t>
            </a:r>
            <a:r>
              <a:rPr lang="en-NZ" dirty="0"/>
              <a:t> 6 which brought back the first samples from the far side of the Moon.</a:t>
            </a:r>
          </a:p>
        </p:txBody>
      </p:sp>
      <p:sp>
        <p:nvSpPr>
          <p:cNvPr id="4" name="Slide Number Placeholder 3"/>
          <p:cNvSpPr>
            <a:spLocks noGrp="1"/>
          </p:cNvSpPr>
          <p:nvPr>
            <p:ph type="sldNum" sz="quarter" idx="5"/>
          </p:nvPr>
        </p:nvSpPr>
        <p:spPr/>
        <p:txBody>
          <a:bodyPr/>
          <a:lstStyle/>
          <a:p>
            <a:fld id="{60B402CF-CD36-4C67-B8E4-FD5D793F5B2F}" type="slidenum">
              <a:rPr lang="en-NZ" smtClean="0"/>
              <a:t>10</a:t>
            </a:fld>
            <a:endParaRPr lang="en-NZ" dirty="0"/>
          </a:p>
        </p:txBody>
      </p:sp>
    </p:spTree>
    <p:extLst>
      <p:ext uri="{BB962C8B-B14F-4D97-AF65-F5344CB8AC3E}">
        <p14:creationId xmlns:p14="http://schemas.microsoft.com/office/powerpoint/2010/main" val="1347657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Part of the reason China and many other countries are interested in going to the Moon, is that water ice was discovered there. Could make the Moon a pit stop of sorts on the way to the rest of the solar system. India and Japan have landed robots there for the first time in recent years, and many commercial companies are trying too.</a:t>
            </a:r>
          </a:p>
        </p:txBody>
      </p:sp>
      <p:sp>
        <p:nvSpPr>
          <p:cNvPr id="4" name="Slide Number Placeholder 3"/>
          <p:cNvSpPr>
            <a:spLocks noGrp="1"/>
          </p:cNvSpPr>
          <p:nvPr>
            <p:ph type="sldNum" sz="quarter" idx="5"/>
          </p:nvPr>
        </p:nvSpPr>
        <p:spPr/>
        <p:txBody>
          <a:bodyPr/>
          <a:lstStyle/>
          <a:p>
            <a:fld id="{60B402CF-CD36-4C67-B8E4-FD5D793F5B2F}" type="slidenum">
              <a:rPr lang="en-NZ" smtClean="0"/>
              <a:t>11</a:t>
            </a:fld>
            <a:endParaRPr lang="en-NZ" dirty="0"/>
          </a:p>
        </p:txBody>
      </p:sp>
    </p:spTree>
    <p:extLst>
      <p:ext uri="{BB962C8B-B14F-4D97-AF65-F5344CB8AC3E}">
        <p14:creationId xmlns:p14="http://schemas.microsoft.com/office/powerpoint/2010/main" val="89781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F56F-6FEB-22E4-CC70-4E060A0629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F552C7C9-2A1E-F38C-1919-1A6F34ED7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BEAB168-AA7E-4AE6-FB26-7857D9773DE2}"/>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186CAEA9-A6A9-05D8-B32A-A09E040AD24F}"/>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F2F0563A-E79B-EB27-4030-01ECDF1B772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38864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7620-BB36-FCD1-4F81-108F810CBD4A}"/>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316B309-946E-C728-1AB3-DE768F976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3A470BA-A921-8687-F3D0-E6D34FD25E4F}"/>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9D4832D0-B5BB-77F9-BC65-0480AC7C88A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2E6673-FC76-34FB-73C4-559690D4854C}"/>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13679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8147C-72F6-987F-6A8D-49725D960C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EEED52A5-2621-33C3-1FBC-2772DCFF7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BD82114-0AC8-BA30-1304-9E65AC341427}"/>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4918D089-1D74-67B3-0C12-62F2D73F242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DB87CF2-E882-C30C-43F4-A232F6C40CB7}"/>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8668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0053-D9E5-CCA7-0F39-0D4217C99CD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050290D-38DA-289E-F719-2B079933F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37E43E4-F393-1855-4A87-4BF8C56EC306}"/>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078C2751-F2D5-E14C-4A8B-DFE3D222A18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44AE096-AA66-D4F6-A26E-3C46A64453A4}"/>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501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8712-8FC9-CF6A-1EF3-2FDF43719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F43253A9-C426-C755-A935-C1C7F5DF29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E5D8A-3DE1-58E0-193A-6854CB0C50E5}"/>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F348002C-9344-6D71-8FB1-91E886CDBAAB}"/>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5D9189C9-851A-0BE7-F878-E0B8B646C778}"/>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25780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B287-7AC3-47DA-1A79-8C9448807C0D}"/>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2213288-0B69-6338-9143-C9AD4C0A3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F228957A-BE4B-B8E8-8100-29B6FE3A3B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8FF304-36A9-0A4D-C53A-FEE6574D056B}"/>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6" name="Footer Placeholder 5">
            <a:extLst>
              <a:ext uri="{FF2B5EF4-FFF2-40B4-BE49-F238E27FC236}">
                <a16:creationId xmlns:a16="http://schemas.microsoft.com/office/drawing/2014/main" id="{EE05E368-E125-84BE-2D89-B2A8A8420F47}"/>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FBD0B46F-61F8-5CA3-A687-67B1FED6886A}"/>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641576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FB90-7486-DFFA-9730-72DB91D76665}"/>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96F52C9-8F16-B083-F7D4-F76BD99DF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86E8A5-BDAC-171D-D273-06BFADAE17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ACFFB8E-DE75-0D08-CCF1-BA4BEF658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6AC31-B49F-26C7-3C61-2C14ABED6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5B08010-4AE7-1FFD-76CC-AB22B9D583C0}"/>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8" name="Footer Placeholder 7">
            <a:extLst>
              <a:ext uri="{FF2B5EF4-FFF2-40B4-BE49-F238E27FC236}">
                <a16:creationId xmlns:a16="http://schemas.microsoft.com/office/drawing/2014/main" id="{130E1FE5-DB06-F600-C415-ECD6A25CD29A}"/>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F485F476-A9F6-4248-FA1A-D562758F30C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0139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9F01-3EA6-8E7C-804F-39831C12488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C001EA0-4821-5497-9669-25DBEF87448C}"/>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4" name="Footer Placeholder 3">
            <a:extLst>
              <a:ext uri="{FF2B5EF4-FFF2-40B4-BE49-F238E27FC236}">
                <a16:creationId xmlns:a16="http://schemas.microsoft.com/office/drawing/2014/main" id="{773C2970-7A58-B571-937A-BA9C7005411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72DF043A-B3E5-3A3B-025E-F7ED8D47CE2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5108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D80C8-8270-0684-02FD-9C4A305C134D}"/>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3" name="Footer Placeholder 2">
            <a:extLst>
              <a:ext uri="{FF2B5EF4-FFF2-40B4-BE49-F238E27FC236}">
                <a16:creationId xmlns:a16="http://schemas.microsoft.com/office/drawing/2014/main" id="{367896AD-6B75-76E3-7AE5-B5ACEF286A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C00D20A5-799E-6CB7-7D89-EA20D2ED56B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106538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3A46-99F9-7573-07E2-45F58C191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77C9FAE6-DF7A-48FB-C534-E83C1CBCC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7DED9AFF-36BE-9CA5-E262-D0C950898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3BACB-930B-7096-8610-F5EA83CEF243}"/>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6" name="Footer Placeholder 5">
            <a:extLst>
              <a:ext uri="{FF2B5EF4-FFF2-40B4-BE49-F238E27FC236}">
                <a16:creationId xmlns:a16="http://schemas.microsoft.com/office/drawing/2014/main" id="{489CFF86-2393-8146-9641-B65040B85685}"/>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125FF9F3-9D63-188A-A848-96C6DA1739D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131317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63F5-28CF-8F73-1194-400F4738E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C1F8B15B-B42E-0EE1-00A3-27C109DF46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4CEA8DFA-C40D-8E25-403C-1870121BC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B6E0A0-06CC-DE8B-7EE2-04942053340B}"/>
              </a:ext>
            </a:extLst>
          </p:cNvPr>
          <p:cNvSpPr>
            <a:spLocks noGrp="1"/>
          </p:cNvSpPr>
          <p:nvPr>
            <p:ph type="dt" sz="half" idx="10"/>
          </p:nvPr>
        </p:nvSpPr>
        <p:spPr/>
        <p:txBody>
          <a:bodyPr/>
          <a:lstStyle/>
          <a:p>
            <a:fld id="{EB6B5EDD-66F2-4C39-ADF4-5B8C77C9848F}" type="datetimeFigureOut">
              <a:rPr lang="en-NZ" smtClean="0"/>
              <a:t>22/02/2025</a:t>
            </a:fld>
            <a:endParaRPr lang="en-NZ" dirty="0"/>
          </a:p>
        </p:txBody>
      </p:sp>
      <p:sp>
        <p:nvSpPr>
          <p:cNvPr id="6" name="Footer Placeholder 5">
            <a:extLst>
              <a:ext uri="{FF2B5EF4-FFF2-40B4-BE49-F238E27FC236}">
                <a16:creationId xmlns:a16="http://schemas.microsoft.com/office/drawing/2014/main" id="{E8666D01-E77E-F92B-D55E-864EBB204481}"/>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0B24D0B5-5727-F3E3-A157-8C08067B2522}"/>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1575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254BFE-B660-CD7F-83BD-A4F49D45E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EFDCD1A-E0E8-98DA-2226-AB2A9F71A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6E73976-0863-2C4F-7AAF-E8B3AE438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6B5EDD-66F2-4C39-ADF4-5B8C77C9848F}" type="datetimeFigureOut">
              <a:rPr lang="en-NZ" smtClean="0"/>
              <a:t>22/02/2025</a:t>
            </a:fld>
            <a:endParaRPr lang="en-NZ" dirty="0"/>
          </a:p>
        </p:txBody>
      </p:sp>
      <p:sp>
        <p:nvSpPr>
          <p:cNvPr id="5" name="Footer Placeholder 4">
            <a:extLst>
              <a:ext uri="{FF2B5EF4-FFF2-40B4-BE49-F238E27FC236}">
                <a16:creationId xmlns:a16="http://schemas.microsoft.com/office/drawing/2014/main" id="{7CAD2932-83C2-168B-29BF-FD851FCC4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dirty="0"/>
          </a:p>
        </p:txBody>
      </p:sp>
      <p:sp>
        <p:nvSpPr>
          <p:cNvPr id="6" name="Slide Number Placeholder 5">
            <a:extLst>
              <a:ext uri="{FF2B5EF4-FFF2-40B4-BE49-F238E27FC236}">
                <a16:creationId xmlns:a16="http://schemas.microsoft.com/office/drawing/2014/main" id="{07BB4186-18B5-6F13-B519-50177A1D3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460E59-0492-4DF1-A1D7-A15CD80B07CE}" type="slidenum">
              <a:rPr lang="en-NZ" smtClean="0"/>
              <a:t>‹#›</a:t>
            </a:fld>
            <a:endParaRPr lang="en-NZ" dirty="0"/>
          </a:p>
        </p:txBody>
      </p:sp>
    </p:spTree>
    <p:extLst>
      <p:ext uri="{BB962C8B-B14F-4D97-AF65-F5344CB8AC3E}">
        <p14:creationId xmlns:p14="http://schemas.microsoft.com/office/powerpoint/2010/main" val="653557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tellitemap.spac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1.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6.wdp"/><Relationship Id="rId4" Type="http://schemas.openxmlformats.org/officeDocument/2006/relationships/image" Target="../media/image47.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3.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7.wdp"/><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9.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0.png"/><Relationship Id="rId26" Type="http://schemas.openxmlformats.org/officeDocument/2006/relationships/image" Target="../media/image86.png"/><Relationship Id="rId21" Type="http://schemas.openxmlformats.org/officeDocument/2006/relationships/image" Target="../media/image83.png"/><Relationship Id="rId34" Type="http://schemas.openxmlformats.org/officeDocument/2006/relationships/image" Target="../media/image91.png"/><Relationship Id="rId7" Type="http://schemas.openxmlformats.org/officeDocument/2006/relationships/image" Target="../media/image76.png"/><Relationship Id="rId12" Type="http://schemas.microsoft.com/office/2007/relationships/hdphoto" Target="../media/hdphoto6.wdp"/><Relationship Id="rId17" Type="http://schemas.openxmlformats.org/officeDocument/2006/relationships/image" Target="../media/image29.png"/><Relationship Id="rId25" Type="http://schemas.microsoft.com/office/2007/relationships/hdphoto" Target="../media/hdphoto12.wdp"/><Relationship Id="rId33" Type="http://schemas.openxmlformats.org/officeDocument/2006/relationships/image" Target="../media/image90.png"/><Relationship Id="rId2" Type="http://schemas.openxmlformats.org/officeDocument/2006/relationships/notesSlide" Target="../notesSlides/notesSlide26.xml"/><Relationship Id="rId16" Type="http://schemas.openxmlformats.org/officeDocument/2006/relationships/image" Target="../media/image49.png"/><Relationship Id="rId20" Type="http://schemas.openxmlformats.org/officeDocument/2006/relationships/image" Target="../media/image82.png"/><Relationship Id="rId29"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47.png"/><Relationship Id="rId24" Type="http://schemas.openxmlformats.org/officeDocument/2006/relationships/image" Target="../media/image85.png"/><Relationship Id="rId32" Type="http://schemas.openxmlformats.org/officeDocument/2006/relationships/image" Target="../media/image89.jpeg"/><Relationship Id="rId37" Type="http://schemas.openxmlformats.org/officeDocument/2006/relationships/image" Target="../media/image93.png"/><Relationship Id="rId5" Type="http://schemas.openxmlformats.org/officeDocument/2006/relationships/image" Target="../media/image75.png"/><Relationship Id="rId15" Type="http://schemas.openxmlformats.org/officeDocument/2006/relationships/image" Target="../media/image44.jpg"/><Relationship Id="rId23" Type="http://schemas.microsoft.com/office/2007/relationships/hdphoto" Target="../media/hdphoto11.wdp"/><Relationship Id="rId28" Type="http://schemas.openxmlformats.org/officeDocument/2006/relationships/image" Target="../media/image87.png"/><Relationship Id="rId36" Type="http://schemas.openxmlformats.org/officeDocument/2006/relationships/image" Target="../media/image92.gif"/><Relationship Id="rId10" Type="http://schemas.microsoft.com/office/2007/relationships/hdphoto" Target="../media/hdphoto9.wdp"/><Relationship Id="rId19" Type="http://schemas.openxmlformats.org/officeDocument/2006/relationships/image" Target="../media/image81.svg"/><Relationship Id="rId31" Type="http://schemas.microsoft.com/office/2007/relationships/hdphoto" Target="../media/hdphoto15.wdp"/><Relationship Id="rId4" Type="http://schemas.openxmlformats.org/officeDocument/2006/relationships/image" Target="../media/image53.png"/><Relationship Id="rId9" Type="http://schemas.openxmlformats.org/officeDocument/2006/relationships/image" Target="../media/image78.png"/><Relationship Id="rId14" Type="http://schemas.microsoft.com/office/2007/relationships/hdphoto" Target="../media/hdphoto10.wdp"/><Relationship Id="rId22" Type="http://schemas.openxmlformats.org/officeDocument/2006/relationships/image" Target="../media/image84.png"/><Relationship Id="rId27" Type="http://schemas.microsoft.com/office/2007/relationships/hdphoto" Target="../media/hdphoto13.wdp"/><Relationship Id="rId30" Type="http://schemas.openxmlformats.org/officeDocument/2006/relationships/image" Target="../media/image88.png"/><Relationship Id="rId35" Type="http://schemas.microsoft.com/office/2007/relationships/hdphoto" Target="../media/hdphoto16.wdp"/><Relationship Id="rId8" Type="http://schemas.openxmlformats.org/officeDocument/2006/relationships/image" Target="../media/image77.png"/><Relationship Id="rId3"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5.jpe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4.png"/><Relationship Id="rId18" Type="http://schemas.openxmlformats.org/officeDocument/2006/relationships/image" Target="../media/image107.png"/><Relationship Id="rId3" Type="http://schemas.openxmlformats.org/officeDocument/2006/relationships/image" Target="../media/image96.jpg"/><Relationship Id="rId21" Type="http://schemas.microsoft.com/office/2007/relationships/hdphoto" Target="../media/hdphoto19.wdp"/><Relationship Id="rId7" Type="http://schemas.openxmlformats.org/officeDocument/2006/relationships/image" Target="../media/image100.png"/><Relationship Id="rId12" Type="http://schemas.openxmlformats.org/officeDocument/2006/relationships/image" Target="../media/image103.png"/><Relationship Id="rId17" Type="http://schemas.openxmlformats.org/officeDocument/2006/relationships/image" Target="../media/image75.png"/><Relationship Id="rId25" Type="http://schemas.openxmlformats.org/officeDocument/2006/relationships/image" Target="../media/image112.jpg"/><Relationship Id="rId2" Type="http://schemas.openxmlformats.org/officeDocument/2006/relationships/notesSlide" Target="../notesSlides/notesSlide28.xml"/><Relationship Id="rId16" Type="http://schemas.openxmlformats.org/officeDocument/2006/relationships/image" Target="../media/image106.jpg"/><Relationship Id="rId20"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9.jpg"/><Relationship Id="rId11" Type="http://schemas.openxmlformats.org/officeDocument/2006/relationships/image" Target="../media/image83.png"/><Relationship Id="rId24" Type="http://schemas.openxmlformats.org/officeDocument/2006/relationships/image" Target="../media/image35.png"/><Relationship Id="rId5" Type="http://schemas.openxmlformats.org/officeDocument/2006/relationships/image" Target="../media/image98.jpg"/><Relationship Id="rId15" Type="http://schemas.openxmlformats.org/officeDocument/2006/relationships/image" Target="../media/image105.png"/><Relationship Id="rId23" Type="http://schemas.openxmlformats.org/officeDocument/2006/relationships/image" Target="../media/image111.jpg"/><Relationship Id="rId10" Type="http://schemas.openxmlformats.org/officeDocument/2006/relationships/image" Target="../media/image102.jpg"/><Relationship Id="rId19" Type="http://schemas.openxmlformats.org/officeDocument/2006/relationships/image" Target="../media/image108.jpg"/><Relationship Id="rId4" Type="http://schemas.openxmlformats.org/officeDocument/2006/relationships/image" Target="../media/image97.jpg"/><Relationship Id="rId9" Type="http://schemas.microsoft.com/office/2007/relationships/hdphoto" Target="../media/hdphoto17.wdp"/><Relationship Id="rId14" Type="http://schemas.microsoft.com/office/2007/relationships/hdphoto" Target="../media/hdphoto18.wdp"/><Relationship Id="rId22"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hdphoto" Target="../media/hdphoto20.wdp"/><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6.jpg"/></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sciencenews.org/article/satellites-spacex-problem-space-pollution" TargetMode="External"/><Relationship Id="rId7" Type="http://schemas.openxmlformats.org/officeDocument/2006/relationships/hyperlink" Target="https://satellitemap.spac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zapatatalksnasa.com/2023/08/23/three-graphs-and-a-truck/" TargetMode="External"/><Relationship Id="rId5" Type="http://schemas.openxmlformats.org/officeDocument/2006/relationships/hyperlink" Target="https://spacenews.com/growing-risks-in-low-earth-orbit-demand-more-responsible-space-behavior/" TargetMode="External"/><Relationship Id="rId10" Type="http://schemas.openxmlformats.org/officeDocument/2006/relationships/image" Target="../media/image117.jpeg"/><Relationship Id="rId4" Type="http://schemas.openxmlformats.org/officeDocument/2006/relationships/hyperlink" Target="https://arstechnica.com/space/2024/02/spacex-takes-a-proactive-step-toward-responsible-behavior-in-orbit/" TargetMode="External"/><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2.jpg"/><Relationship Id="rId5" Type="http://schemas.openxmlformats.org/officeDocument/2006/relationships/image" Target="../media/image121.jpg"/><Relationship Id="rId4" Type="http://schemas.openxmlformats.org/officeDocument/2006/relationships/image" Target="../media/image120.jpg"/></Relationships>
</file>

<file path=ppt/slides/_rels/slide3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jpg"/><Relationship Id="rId4" Type="http://schemas.openxmlformats.org/officeDocument/2006/relationships/image" Target="../media/image124.jpg"/></Relationships>
</file>

<file path=ppt/slides/_rels/slide38.xml.rels><?xml version="1.0" encoding="UTF-8" standalone="yes"?>
<Relationships xmlns="http://schemas.openxmlformats.org/package/2006/relationships"><Relationship Id="rId3" Type="http://schemas.openxmlformats.org/officeDocument/2006/relationships/image" Target="../media/image127.jpg"/><Relationship Id="rId7"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3.png"/><Relationship Id="rId4" Type="http://schemas.openxmlformats.org/officeDocument/2006/relationships/image" Target="../media/image128.jpg"/></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2.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1.jpe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9.jpeg"/><Relationship Id="rId5" Type="http://schemas.openxmlformats.org/officeDocument/2006/relationships/image" Target="../media/image15.png"/><Relationship Id="rId10" Type="http://schemas.openxmlformats.org/officeDocument/2006/relationships/image" Target="../media/image18.png"/><Relationship Id="rId4" Type="http://schemas.microsoft.com/office/2007/relationships/hdphoto" Target="../media/hdphoto2.wdp"/><Relationship Id="rId9" Type="http://schemas.openxmlformats.org/officeDocument/2006/relationships/image" Target="../media/image17.png"/><Relationship Id="rId14"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2.wdp"/><Relationship Id="rId18" Type="http://schemas.openxmlformats.org/officeDocument/2006/relationships/image" Target="../media/image31.jp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14.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8.png"/><Relationship Id="rId5" Type="http://schemas.microsoft.com/office/2007/relationships/hdphoto" Target="../media/hdphoto4.wdp"/><Relationship Id="rId15" Type="http://schemas.microsoft.com/office/2007/relationships/hdphoto" Target="../media/hdphoto3.wdp"/><Relationship Id="rId10" Type="http://schemas.openxmlformats.org/officeDocument/2006/relationships/image" Target="../media/image27.png"/><Relationship Id="rId4" Type="http://schemas.openxmlformats.org/officeDocument/2006/relationships/image" Target="../media/image16.png"/><Relationship Id="rId9" Type="http://schemas.microsoft.com/office/2007/relationships/hdphoto" Target="../media/hdphoto5.wdp"/><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8B3A-9DAD-246D-0BBF-21176E3435BB}"/>
              </a:ext>
            </a:extLst>
          </p:cNvPr>
          <p:cNvSpPr>
            <a:spLocks noGrp="1"/>
          </p:cNvSpPr>
          <p:nvPr>
            <p:ph type="title"/>
          </p:nvPr>
        </p:nvSpPr>
        <p:spPr/>
        <p:txBody>
          <a:bodyPr/>
          <a:lstStyle/>
          <a:p>
            <a:r>
              <a:rPr lang="en-NZ" b="1" dirty="0">
                <a:hlinkClick r:id="rId3"/>
              </a:rPr>
              <a:t>https://satellitemap.space/</a:t>
            </a:r>
            <a:r>
              <a:rPr lang="en-NZ" b="1" dirty="0"/>
              <a:t> </a:t>
            </a:r>
          </a:p>
        </p:txBody>
      </p:sp>
      <p:pic>
        <p:nvPicPr>
          <p:cNvPr id="4" name="Picture 3">
            <a:extLst>
              <a:ext uri="{FF2B5EF4-FFF2-40B4-BE49-F238E27FC236}">
                <a16:creationId xmlns:a16="http://schemas.microsoft.com/office/drawing/2014/main" id="{34894512-FB15-58AC-4E5E-D5BD2DC57188}"/>
              </a:ext>
            </a:extLst>
          </p:cNvPr>
          <p:cNvPicPr>
            <a:picLocks noChangeAspect="1"/>
          </p:cNvPicPr>
          <p:nvPr/>
        </p:nvPicPr>
        <p:blipFill>
          <a:blip r:embed="rId4"/>
          <a:stretch>
            <a:fillRect/>
          </a:stretch>
        </p:blipFill>
        <p:spPr>
          <a:xfrm>
            <a:off x="3629574" y="1474005"/>
            <a:ext cx="4932852" cy="5122925"/>
          </a:xfrm>
          <a:prstGeom prst="rect">
            <a:avLst/>
          </a:prstGeom>
        </p:spPr>
      </p:pic>
    </p:spTree>
    <p:extLst>
      <p:ext uri="{BB962C8B-B14F-4D97-AF65-F5344CB8AC3E}">
        <p14:creationId xmlns:p14="http://schemas.microsoft.com/office/powerpoint/2010/main" val="122406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5A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ADA2-8697-04C8-5107-11FB17818737}"/>
              </a:ext>
            </a:extLst>
          </p:cNvPr>
          <p:cNvSpPr>
            <a:spLocks noGrp="1"/>
          </p:cNvSpPr>
          <p:nvPr>
            <p:ph type="title"/>
          </p:nvPr>
        </p:nvSpPr>
        <p:spPr/>
        <p:txBody>
          <a:bodyPr/>
          <a:lstStyle/>
          <a:p>
            <a:r>
              <a:rPr lang="en-NZ" dirty="0">
                <a:solidFill>
                  <a:srgbClr val="FFFF00"/>
                </a:solidFill>
              </a:rPr>
              <a:t>The Rise of China</a:t>
            </a:r>
          </a:p>
        </p:txBody>
      </p:sp>
      <p:pic>
        <p:nvPicPr>
          <p:cNvPr id="5" name="Content Placeholder 4" descr="A rocket flying in the sky&#10;&#10;AI-generated content may be incorrect.">
            <a:extLst>
              <a:ext uri="{FF2B5EF4-FFF2-40B4-BE49-F238E27FC236}">
                <a16:creationId xmlns:a16="http://schemas.microsoft.com/office/drawing/2014/main" id="{C38D15B8-60CF-94E0-244F-300794378D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35989" y="32511"/>
            <a:ext cx="6792977" cy="6792977"/>
          </a:xfrm>
        </p:spPr>
      </p:pic>
      <p:pic>
        <p:nvPicPr>
          <p:cNvPr id="7" name="Picture 6" descr="A satellite in space above the earth&#10;&#10;AI-generated content may be incorrect.">
            <a:extLst>
              <a:ext uri="{FF2B5EF4-FFF2-40B4-BE49-F238E27FC236}">
                <a16:creationId xmlns:a16="http://schemas.microsoft.com/office/drawing/2014/main" id="{DDABFEA4-619F-2A55-F1D8-6C6DCA582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314" y="1760367"/>
            <a:ext cx="1716014" cy="171601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CDF7479-784A-2813-8FD8-D77F02033A3E}"/>
              </a:ext>
            </a:extLst>
          </p:cNvPr>
          <p:cNvPicPr>
            <a:picLocks noChangeAspect="1"/>
          </p:cNvPicPr>
          <p:nvPr/>
        </p:nvPicPr>
        <p:blipFill>
          <a:blip r:embed="rId5">
            <a:extLst>
              <a:ext uri="{28A0092B-C50C-407E-A947-70E740481C1C}">
                <a14:useLocalDpi xmlns:a14="http://schemas.microsoft.com/office/drawing/2010/main" val="0"/>
              </a:ext>
            </a:extLst>
          </a:blip>
          <a:srcRect l="18038" r="23919" b="22736"/>
          <a:stretch/>
        </p:blipFill>
        <p:spPr>
          <a:xfrm>
            <a:off x="6810155" y="4094411"/>
            <a:ext cx="1788861" cy="1488291"/>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1B41224-454B-D4FF-0253-353FB7AB4A79}"/>
              </a:ext>
            </a:extLst>
          </p:cNvPr>
          <p:cNvSpPr txBox="1"/>
          <p:nvPr/>
        </p:nvSpPr>
        <p:spPr>
          <a:xfrm>
            <a:off x="6412276" y="3522445"/>
            <a:ext cx="2584621" cy="369332"/>
          </a:xfrm>
          <a:prstGeom prst="rect">
            <a:avLst/>
          </a:prstGeom>
          <a:noFill/>
        </p:spPr>
        <p:txBody>
          <a:bodyPr wrap="square" rtlCol="0">
            <a:spAutoFit/>
          </a:bodyPr>
          <a:lstStyle/>
          <a:p>
            <a:r>
              <a:rPr lang="en-NZ" i="1" dirty="0">
                <a:solidFill>
                  <a:srgbClr val="FFFF00"/>
                </a:solidFill>
              </a:rPr>
              <a:t>Tiangong</a:t>
            </a:r>
            <a:r>
              <a:rPr lang="en-NZ" dirty="0">
                <a:solidFill>
                  <a:srgbClr val="FFFF00"/>
                </a:solidFill>
              </a:rPr>
              <a:t> space station</a:t>
            </a:r>
          </a:p>
        </p:txBody>
      </p:sp>
      <p:sp>
        <p:nvSpPr>
          <p:cNvPr id="15" name="TextBox 14">
            <a:extLst>
              <a:ext uri="{FF2B5EF4-FFF2-40B4-BE49-F238E27FC236}">
                <a16:creationId xmlns:a16="http://schemas.microsoft.com/office/drawing/2014/main" id="{8576F961-2EF2-3EB3-F6B8-6CD548274F59}"/>
              </a:ext>
            </a:extLst>
          </p:cNvPr>
          <p:cNvSpPr txBox="1"/>
          <p:nvPr/>
        </p:nvSpPr>
        <p:spPr>
          <a:xfrm>
            <a:off x="6535989" y="5683813"/>
            <a:ext cx="2584621" cy="369332"/>
          </a:xfrm>
          <a:prstGeom prst="rect">
            <a:avLst/>
          </a:prstGeom>
          <a:noFill/>
        </p:spPr>
        <p:txBody>
          <a:bodyPr wrap="square" rtlCol="0">
            <a:spAutoFit/>
          </a:bodyPr>
          <a:lstStyle/>
          <a:p>
            <a:r>
              <a:rPr lang="en-NZ" i="1" dirty="0" err="1">
                <a:solidFill>
                  <a:srgbClr val="FFFF00"/>
                </a:solidFill>
              </a:rPr>
              <a:t>Chang’e</a:t>
            </a:r>
            <a:r>
              <a:rPr lang="en-NZ" dirty="0">
                <a:solidFill>
                  <a:srgbClr val="FFFF00"/>
                </a:solidFill>
              </a:rPr>
              <a:t> </a:t>
            </a:r>
            <a:r>
              <a:rPr lang="en-NZ" i="1" dirty="0">
                <a:solidFill>
                  <a:srgbClr val="FFFF00"/>
                </a:solidFill>
              </a:rPr>
              <a:t>6</a:t>
            </a:r>
            <a:r>
              <a:rPr lang="en-NZ" dirty="0">
                <a:solidFill>
                  <a:srgbClr val="FFFF00"/>
                </a:solidFill>
              </a:rPr>
              <a:t> lunar lander</a:t>
            </a:r>
          </a:p>
        </p:txBody>
      </p:sp>
      <p:pic>
        <p:nvPicPr>
          <p:cNvPr id="21" name="Picture 20" descr="A graph of a graph showing the number of people in the world&#10;&#10;AI-generated content may be incorrect.">
            <a:extLst>
              <a:ext uri="{FF2B5EF4-FFF2-40B4-BE49-F238E27FC236}">
                <a16:creationId xmlns:a16="http://schemas.microsoft.com/office/drawing/2014/main" id="{5FF317E5-9004-9AEB-6F70-89DD2EE8D97D}"/>
              </a:ext>
            </a:extLst>
          </p:cNvPr>
          <p:cNvPicPr>
            <a:picLocks noChangeAspect="1"/>
          </p:cNvPicPr>
          <p:nvPr/>
        </p:nvPicPr>
        <p:blipFill>
          <a:blip r:embed="rId6">
            <a:extLst>
              <a:ext uri="{28A0092B-C50C-407E-A947-70E740481C1C}">
                <a14:useLocalDpi xmlns:a14="http://schemas.microsoft.com/office/drawing/2010/main" val="0"/>
              </a:ext>
            </a:extLst>
          </a:blip>
          <a:srcRect t="7032" r="29096"/>
          <a:stretch/>
        </p:blipFill>
        <p:spPr>
          <a:xfrm>
            <a:off x="506502" y="1690688"/>
            <a:ext cx="5273223" cy="4278201"/>
          </a:xfrm>
          <a:prstGeom prst="rect">
            <a:avLst/>
          </a:prstGeom>
        </p:spPr>
      </p:pic>
      <p:pic>
        <p:nvPicPr>
          <p:cNvPr id="3" name="Picture 2" descr="A blue logo with a star and a laurel wreath&#10;&#10;Description automatically generated">
            <a:extLst>
              <a:ext uri="{FF2B5EF4-FFF2-40B4-BE49-F238E27FC236}">
                <a16:creationId xmlns:a16="http://schemas.microsoft.com/office/drawing/2014/main" id="{C70DC6B3-9020-FC70-532C-DBC6EEF8A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4888" y="2023302"/>
            <a:ext cx="2437940" cy="2437940"/>
          </a:xfrm>
          <a:prstGeom prst="rect">
            <a:avLst/>
          </a:prstGeom>
        </p:spPr>
      </p:pic>
      <p:pic>
        <p:nvPicPr>
          <p:cNvPr id="6" name="Picture 5">
            <a:extLst>
              <a:ext uri="{FF2B5EF4-FFF2-40B4-BE49-F238E27FC236}">
                <a16:creationId xmlns:a16="http://schemas.microsoft.com/office/drawing/2014/main" id="{C397FEF5-5884-D85C-DB98-18414A88782B}"/>
              </a:ext>
            </a:extLst>
          </p:cNvPr>
          <p:cNvPicPr>
            <a:picLocks noChangeAspect="1"/>
          </p:cNvPicPr>
          <p:nvPr/>
        </p:nvPicPr>
        <p:blipFill>
          <a:blip r:embed="rId8"/>
          <a:stretch>
            <a:fillRect/>
          </a:stretch>
        </p:blipFill>
        <p:spPr>
          <a:xfrm>
            <a:off x="5965341" y="6154256"/>
            <a:ext cx="3725915" cy="452374"/>
          </a:xfrm>
          <a:prstGeom prst="rect">
            <a:avLst/>
          </a:prstGeom>
        </p:spPr>
      </p:pic>
    </p:spTree>
    <p:extLst>
      <p:ext uri="{BB962C8B-B14F-4D97-AF65-F5344CB8AC3E}">
        <p14:creationId xmlns:p14="http://schemas.microsoft.com/office/powerpoint/2010/main" val="156099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Content Placeholder 11" descr="An astronaut on the moon&#10;&#10;AI-generated content may be incorrect.">
            <a:extLst>
              <a:ext uri="{FF2B5EF4-FFF2-40B4-BE49-F238E27FC236}">
                <a16:creationId xmlns:a16="http://schemas.microsoft.com/office/drawing/2014/main" id="{78BEDA8C-7EB0-00D0-D749-AA04244D576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35" b="12611"/>
          <a:stretch/>
        </p:blipFill>
        <p:spPr>
          <a:xfrm>
            <a:off x="20" y="1282"/>
            <a:ext cx="12191980" cy="6856718"/>
          </a:xfrm>
          <a:prstGeom prst="rect">
            <a:avLst/>
          </a:prstGeom>
        </p:spPr>
      </p:pic>
      <p:pic>
        <p:nvPicPr>
          <p:cNvPr id="4" name="Picture 3">
            <a:extLst>
              <a:ext uri="{FF2B5EF4-FFF2-40B4-BE49-F238E27FC236}">
                <a16:creationId xmlns:a16="http://schemas.microsoft.com/office/drawing/2014/main" id="{8AB170D0-4869-D8DD-F3A1-3B46DCD58D53}"/>
              </a:ext>
            </a:extLst>
          </p:cNvPr>
          <p:cNvPicPr>
            <a:picLocks noChangeAspect="1"/>
          </p:cNvPicPr>
          <p:nvPr/>
        </p:nvPicPr>
        <p:blipFill>
          <a:blip r:embed="rId4"/>
          <a:stretch>
            <a:fillRect/>
          </a:stretch>
        </p:blipFill>
        <p:spPr>
          <a:xfrm>
            <a:off x="5428484" y="4817333"/>
            <a:ext cx="6186798" cy="741885"/>
          </a:xfrm>
          <a:prstGeom prst="rect">
            <a:avLst/>
          </a:prstGeom>
        </p:spPr>
      </p:pic>
      <p:pic>
        <p:nvPicPr>
          <p:cNvPr id="8" name="Picture 7">
            <a:extLst>
              <a:ext uri="{FF2B5EF4-FFF2-40B4-BE49-F238E27FC236}">
                <a16:creationId xmlns:a16="http://schemas.microsoft.com/office/drawing/2014/main" id="{69AFE1BD-08A8-884D-6702-3910C553C786}"/>
              </a:ext>
            </a:extLst>
          </p:cNvPr>
          <p:cNvPicPr>
            <a:picLocks noChangeAspect="1"/>
          </p:cNvPicPr>
          <p:nvPr/>
        </p:nvPicPr>
        <p:blipFill>
          <a:blip r:embed="rId5"/>
          <a:stretch>
            <a:fillRect/>
          </a:stretch>
        </p:blipFill>
        <p:spPr>
          <a:xfrm>
            <a:off x="5428484" y="5646555"/>
            <a:ext cx="6186798" cy="831482"/>
          </a:xfrm>
          <a:prstGeom prst="rect">
            <a:avLst/>
          </a:prstGeom>
        </p:spPr>
      </p:pic>
      <p:pic>
        <p:nvPicPr>
          <p:cNvPr id="10" name="Picture 9">
            <a:extLst>
              <a:ext uri="{FF2B5EF4-FFF2-40B4-BE49-F238E27FC236}">
                <a16:creationId xmlns:a16="http://schemas.microsoft.com/office/drawing/2014/main" id="{3FBE5EAE-62B6-E7FE-9049-063B24FEAAEA}"/>
              </a:ext>
            </a:extLst>
          </p:cNvPr>
          <p:cNvPicPr>
            <a:picLocks noChangeAspect="1"/>
          </p:cNvPicPr>
          <p:nvPr/>
        </p:nvPicPr>
        <p:blipFill>
          <a:blip r:embed="rId6"/>
          <a:stretch>
            <a:fillRect/>
          </a:stretch>
        </p:blipFill>
        <p:spPr>
          <a:xfrm>
            <a:off x="4471488" y="379963"/>
            <a:ext cx="6929607" cy="918491"/>
          </a:xfrm>
          <a:prstGeom prst="rect">
            <a:avLst/>
          </a:prstGeom>
        </p:spPr>
      </p:pic>
      <p:sp>
        <p:nvSpPr>
          <p:cNvPr id="6" name="TextBox 5">
            <a:extLst>
              <a:ext uri="{FF2B5EF4-FFF2-40B4-BE49-F238E27FC236}">
                <a16:creationId xmlns:a16="http://schemas.microsoft.com/office/drawing/2014/main" id="{2E8F767E-D3B5-78ED-260B-C0F354DDA19A}"/>
              </a:ext>
            </a:extLst>
          </p:cNvPr>
          <p:cNvSpPr txBox="1"/>
          <p:nvPr/>
        </p:nvSpPr>
        <p:spPr>
          <a:xfrm>
            <a:off x="8979171" y="1021455"/>
            <a:ext cx="4843848" cy="276999"/>
          </a:xfrm>
          <a:prstGeom prst="rect">
            <a:avLst/>
          </a:prstGeom>
          <a:noFill/>
        </p:spPr>
        <p:txBody>
          <a:bodyPr wrap="square" rtlCol="0">
            <a:spAutoFit/>
          </a:bodyPr>
          <a:lstStyle/>
          <a:p>
            <a:r>
              <a:rPr lang="en-NZ" sz="1200" dirty="0"/>
              <a:t>NEW YORK TIMES, 29</a:t>
            </a:r>
            <a:r>
              <a:rPr lang="en-NZ" sz="1200" baseline="30000" dirty="0"/>
              <a:t>th</a:t>
            </a:r>
            <a:r>
              <a:rPr lang="en-NZ" sz="1200" dirty="0"/>
              <a:t> MAY 2023</a:t>
            </a:r>
          </a:p>
        </p:txBody>
      </p:sp>
    </p:spTree>
    <p:extLst>
      <p:ext uri="{BB962C8B-B14F-4D97-AF65-F5344CB8AC3E}">
        <p14:creationId xmlns:p14="http://schemas.microsoft.com/office/powerpoint/2010/main" val="8126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F682-3596-7E8F-BABF-C3479AB71565}"/>
              </a:ext>
            </a:extLst>
          </p:cNvPr>
          <p:cNvSpPr>
            <a:spLocks noGrp="1"/>
          </p:cNvSpPr>
          <p:nvPr>
            <p:ph type="title"/>
          </p:nvPr>
        </p:nvSpPr>
        <p:spPr/>
        <p:txBody>
          <a:bodyPr>
            <a:normAutofit fontScale="90000"/>
          </a:bodyPr>
          <a:lstStyle/>
          <a:p>
            <a:pPr algn="ctr"/>
            <a:r>
              <a:rPr lang="en-NZ" sz="5300" b="1" dirty="0">
                <a:solidFill>
                  <a:schemeClr val="bg1"/>
                </a:solidFill>
              </a:rPr>
              <a:t>21</a:t>
            </a:r>
            <a:r>
              <a:rPr lang="en-NZ" sz="5300" b="1" baseline="30000" dirty="0">
                <a:solidFill>
                  <a:schemeClr val="bg1"/>
                </a:solidFill>
              </a:rPr>
              <a:t>st</a:t>
            </a:r>
            <a:r>
              <a:rPr lang="en-NZ" sz="5300" b="1" dirty="0">
                <a:solidFill>
                  <a:schemeClr val="bg1"/>
                </a:solidFill>
              </a:rPr>
              <a:t> century space race?</a:t>
            </a:r>
            <a:br>
              <a:rPr lang="en-NZ" dirty="0">
                <a:solidFill>
                  <a:schemeClr val="bg1"/>
                </a:solidFill>
              </a:rPr>
            </a:br>
            <a:r>
              <a:rPr lang="en-NZ" dirty="0">
                <a:solidFill>
                  <a:schemeClr val="bg1"/>
                </a:solidFill>
              </a:rPr>
              <a:t>International cooperation </a:t>
            </a:r>
            <a:r>
              <a:rPr lang="en-NZ" i="1" dirty="0">
                <a:solidFill>
                  <a:schemeClr val="bg1"/>
                </a:solidFill>
              </a:rPr>
              <a:t>and</a:t>
            </a:r>
            <a:r>
              <a:rPr lang="en-NZ" dirty="0">
                <a:solidFill>
                  <a:schemeClr val="bg1"/>
                </a:solidFill>
              </a:rPr>
              <a:t> competition</a:t>
            </a:r>
          </a:p>
        </p:txBody>
      </p:sp>
      <p:sp>
        <p:nvSpPr>
          <p:cNvPr id="3" name="Content Placeholder 2">
            <a:extLst>
              <a:ext uri="{FF2B5EF4-FFF2-40B4-BE49-F238E27FC236}">
                <a16:creationId xmlns:a16="http://schemas.microsoft.com/office/drawing/2014/main" id="{AF633658-AA2B-5F59-A29E-55F5C1DBC84B}"/>
              </a:ext>
            </a:extLst>
          </p:cNvPr>
          <p:cNvSpPr>
            <a:spLocks noGrp="1"/>
          </p:cNvSpPr>
          <p:nvPr>
            <p:ph idx="1"/>
          </p:nvPr>
        </p:nvSpPr>
        <p:spPr>
          <a:xfrm>
            <a:off x="6360481" y="3273989"/>
            <a:ext cx="5936606" cy="445901"/>
          </a:xfrm>
        </p:spPr>
        <p:txBody>
          <a:bodyPr>
            <a:normAutofit fontScale="92500" lnSpcReduction="10000"/>
          </a:bodyPr>
          <a:lstStyle/>
          <a:p>
            <a:pPr marL="0" indent="0">
              <a:buNone/>
            </a:pPr>
            <a:r>
              <a:rPr lang="en-NZ" i="1" dirty="0">
                <a:solidFill>
                  <a:schemeClr val="bg1"/>
                </a:solidFill>
              </a:rPr>
              <a:t>International Lunar Research Station</a:t>
            </a:r>
          </a:p>
        </p:txBody>
      </p:sp>
      <p:pic>
        <p:nvPicPr>
          <p:cNvPr id="1028" name="Picture 4">
            <a:extLst>
              <a:ext uri="{FF2B5EF4-FFF2-40B4-BE49-F238E27FC236}">
                <a16:creationId xmlns:a16="http://schemas.microsoft.com/office/drawing/2014/main" id="{ED4A4FE1-989D-AF28-6241-8417CAF21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13"/>
          <a:stretch/>
        </p:blipFill>
        <p:spPr bwMode="auto">
          <a:xfrm>
            <a:off x="129222" y="3125600"/>
            <a:ext cx="5946662" cy="3070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877031-B3A5-1967-96AF-EC8020598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2713" y="3703561"/>
            <a:ext cx="5466570" cy="2754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7D2978-A07C-318F-3E04-189009554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192318" y="3721591"/>
            <a:ext cx="5946663" cy="2741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A flag with stars and stripes&#10;&#10;Description automatically generated">
            <a:extLst>
              <a:ext uri="{FF2B5EF4-FFF2-40B4-BE49-F238E27FC236}">
                <a16:creationId xmlns:a16="http://schemas.microsoft.com/office/drawing/2014/main" id="{515B27AF-FB89-8107-D722-96486EC53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0243" y="1999960"/>
            <a:ext cx="1951509" cy="1029437"/>
          </a:xfrm>
          <a:prstGeom prst="rect">
            <a:avLst/>
          </a:prstGeom>
        </p:spPr>
      </p:pic>
      <p:pic>
        <p:nvPicPr>
          <p:cNvPr id="9" name="Picture 8" descr="A flag with a star on it&#10;&#10;Description automatically generated">
            <a:extLst>
              <a:ext uri="{FF2B5EF4-FFF2-40B4-BE49-F238E27FC236}">
                <a16:creationId xmlns:a16="http://schemas.microsoft.com/office/drawing/2014/main" id="{71996C88-7223-95DA-1D05-291C1D970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8680" y="1983609"/>
            <a:ext cx="1546969" cy="1029437"/>
          </a:xfrm>
          <a:prstGeom prst="rect">
            <a:avLst/>
          </a:prstGeom>
        </p:spPr>
      </p:pic>
      <p:pic>
        <p:nvPicPr>
          <p:cNvPr id="10" name="Picture 9" descr="A red white and blue flag&#10;&#10;Description automatically generated">
            <a:extLst>
              <a:ext uri="{FF2B5EF4-FFF2-40B4-BE49-F238E27FC236}">
                <a16:creationId xmlns:a16="http://schemas.microsoft.com/office/drawing/2014/main" id="{574B5FE1-6D0F-9855-095D-80DFD921B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3196" y="1983609"/>
            <a:ext cx="1299664" cy="1029437"/>
          </a:xfrm>
          <a:prstGeom prst="rect">
            <a:avLst/>
          </a:prstGeom>
        </p:spPr>
      </p:pic>
    </p:spTree>
    <p:extLst>
      <p:ext uri="{BB962C8B-B14F-4D97-AF65-F5344CB8AC3E}">
        <p14:creationId xmlns:p14="http://schemas.microsoft.com/office/powerpoint/2010/main" val="49480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788E-D9A7-0E0D-0A16-28203A966D7F}"/>
              </a:ext>
            </a:extLst>
          </p:cNvPr>
          <p:cNvSpPr>
            <a:spLocks noGrp="1"/>
          </p:cNvSpPr>
          <p:nvPr>
            <p:ph type="title"/>
          </p:nvPr>
        </p:nvSpPr>
        <p:spPr/>
        <p:txBody>
          <a:bodyPr/>
          <a:lstStyle/>
          <a:p>
            <a:r>
              <a:rPr lang="en-NZ" dirty="0">
                <a:solidFill>
                  <a:schemeClr val="bg1"/>
                </a:solidFill>
              </a:rPr>
              <a:t>Space! What is it good for?</a:t>
            </a:r>
          </a:p>
        </p:txBody>
      </p:sp>
      <p:sp>
        <p:nvSpPr>
          <p:cNvPr id="3" name="Content Placeholder 2">
            <a:extLst>
              <a:ext uri="{FF2B5EF4-FFF2-40B4-BE49-F238E27FC236}">
                <a16:creationId xmlns:a16="http://schemas.microsoft.com/office/drawing/2014/main" id="{C7BE25D7-B545-00E1-0E7C-41A267AA1914}"/>
              </a:ext>
            </a:extLst>
          </p:cNvPr>
          <p:cNvSpPr>
            <a:spLocks noGrp="1"/>
          </p:cNvSpPr>
          <p:nvPr>
            <p:ph idx="1"/>
          </p:nvPr>
        </p:nvSpPr>
        <p:spPr>
          <a:xfrm>
            <a:off x="838200" y="1825625"/>
            <a:ext cx="4433047" cy="4351338"/>
          </a:xfrm>
        </p:spPr>
        <p:txBody>
          <a:bodyPr/>
          <a:lstStyle/>
          <a:p>
            <a:r>
              <a:rPr lang="en-NZ" dirty="0">
                <a:solidFill>
                  <a:schemeClr val="bg1"/>
                </a:solidFill>
              </a:rPr>
              <a:t>For making your country look cool </a:t>
            </a:r>
          </a:p>
          <a:p>
            <a:r>
              <a:rPr lang="en-NZ" dirty="0">
                <a:solidFill>
                  <a:schemeClr val="bg1"/>
                </a:solidFill>
              </a:rPr>
              <a:t>For spying on your enemies</a:t>
            </a:r>
          </a:p>
          <a:p>
            <a:r>
              <a:rPr lang="en-NZ" dirty="0">
                <a:solidFill>
                  <a:schemeClr val="bg1"/>
                </a:solidFill>
              </a:rPr>
              <a:t>For studying the Earth, Solar System, Universe</a:t>
            </a:r>
          </a:p>
          <a:p>
            <a:r>
              <a:rPr lang="en-NZ" b="1" dirty="0">
                <a:solidFill>
                  <a:schemeClr val="bg1"/>
                </a:solidFill>
              </a:rPr>
              <a:t>For making money???</a:t>
            </a:r>
          </a:p>
        </p:txBody>
      </p:sp>
      <p:pic>
        <p:nvPicPr>
          <p:cNvPr id="2050" name="Picture 2" descr="Musk, Bezos and Branson fueled by big egos in space race">
            <a:extLst>
              <a:ext uri="{FF2B5EF4-FFF2-40B4-BE49-F238E27FC236}">
                <a16:creationId xmlns:a16="http://schemas.microsoft.com/office/drawing/2014/main" id="{8C001B04-6F24-84C6-AF51-258584C79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278" y="1690688"/>
            <a:ext cx="6095346" cy="406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5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AAEB0-21EC-59BB-22BD-7556A45F30A6}"/>
              </a:ext>
            </a:extLst>
          </p:cNvPr>
          <p:cNvSpPr>
            <a:spLocks noGrp="1"/>
          </p:cNvSpPr>
          <p:nvPr>
            <p:ph idx="1"/>
          </p:nvPr>
        </p:nvSpPr>
        <p:spPr>
          <a:xfrm>
            <a:off x="551447" y="1450592"/>
            <a:ext cx="11089105" cy="4986529"/>
          </a:xfrm>
          <a:ln>
            <a:solidFill>
              <a:schemeClr val="bg1"/>
            </a:solidFill>
          </a:ln>
        </p:spPr>
        <p:txBody>
          <a:bodyPr/>
          <a:lstStyle/>
          <a:p>
            <a:endParaRPr lang="en-NZ" dirty="0"/>
          </a:p>
        </p:txBody>
      </p:sp>
      <p:pic>
        <p:nvPicPr>
          <p:cNvPr id="4100" name="Picture 4" descr="Dawn's B20 thruster plays the Waltz ...">
            <a:extLst>
              <a:ext uri="{FF2B5EF4-FFF2-40B4-BE49-F238E27FC236}">
                <a16:creationId xmlns:a16="http://schemas.microsoft.com/office/drawing/2014/main" id="{AA40BE97-DB7C-A79B-CD5E-495ECF43B5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57" b="22278"/>
          <a:stretch/>
        </p:blipFill>
        <p:spPr bwMode="auto">
          <a:xfrm>
            <a:off x="4860518" y="5018174"/>
            <a:ext cx="3086100" cy="1090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B9CB58-FC53-B3E3-8905-0E9051C74B6C}"/>
              </a:ext>
            </a:extLst>
          </p:cNvPr>
          <p:cNvSpPr>
            <a:spLocks noGrp="1"/>
          </p:cNvSpPr>
          <p:nvPr>
            <p:ph type="title"/>
          </p:nvPr>
        </p:nvSpPr>
        <p:spPr>
          <a:xfrm>
            <a:off x="685800" y="391223"/>
            <a:ext cx="10515600" cy="1325563"/>
          </a:xfrm>
        </p:spPr>
        <p:txBody>
          <a:bodyPr>
            <a:normAutofit/>
          </a:bodyPr>
          <a:lstStyle/>
          <a:p>
            <a:pPr algn="ctr"/>
            <a:r>
              <a:rPr lang="en-NZ" sz="5400" dirty="0">
                <a:solidFill>
                  <a:schemeClr val="bg1"/>
                </a:solidFill>
              </a:rPr>
              <a:t>Buy yourself a ride to space with…</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5D9D4C88-9249-54F3-4643-AF9D361DE7C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pic>
        <p:nvPicPr>
          <p:cNvPr id="4098" name="Picture 2" descr="Stratospheric Remote Sensing">
            <a:extLst>
              <a:ext uri="{FF2B5EF4-FFF2-40B4-BE49-F238E27FC236}">
                <a16:creationId xmlns:a16="http://schemas.microsoft.com/office/drawing/2014/main" id="{65ED8D55-BC73-19F2-B142-C23452EC8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10" y="4785943"/>
            <a:ext cx="30861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logo&#10;&#10;Description automatically generated">
            <a:extLst>
              <a:ext uri="{FF2B5EF4-FFF2-40B4-BE49-F238E27FC236}">
                <a16:creationId xmlns:a16="http://schemas.microsoft.com/office/drawing/2014/main" id="{2B3A2D2F-06C9-692B-1FBE-5C75A94C43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4153" y="2907127"/>
            <a:ext cx="4612110" cy="1704014"/>
          </a:xfrm>
          <a:prstGeom prst="rect">
            <a:avLst/>
          </a:prstGeom>
        </p:spPr>
      </p:pic>
      <p:sp>
        <p:nvSpPr>
          <p:cNvPr id="6" name="AutoShape 10" descr="Blue Origin Logo PNG Vector (EPS) Free Download">
            <a:extLst>
              <a:ext uri="{FF2B5EF4-FFF2-40B4-BE49-F238E27FC236}">
                <a16:creationId xmlns:a16="http://schemas.microsoft.com/office/drawing/2014/main" id="{DF9CE623-57EF-513F-45A7-15D584C723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8" name="AutoShape 14" descr="Blue Origin Logo PNG Vector SVG, EPS, Ai formats (1.21 KB) Free Download">
            <a:extLst>
              <a:ext uri="{FF2B5EF4-FFF2-40B4-BE49-F238E27FC236}">
                <a16:creationId xmlns:a16="http://schemas.microsoft.com/office/drawing/2014/main" id="{5DD2EB91-8CCC-215D-E3DC-B9CDE0210A75}"/>
              </a:ext>
            </a:extLst>
          </p:cNvPr>
          <p:cNvSpPr>
            <a:spLocks noChangeAspect="1" noChangeArrowheads="1"/>
          </p:cNvSpPr>
          <p:nvPr/>
        </p:nvSpPr>
        <p:spPr bwMode="auto">
          <a:xfrm>
            <a:off x="4883778" y="53447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9" name="AutoShape 16">
            <a:extLst>
              <a:ext uri="{FF2B5EF4-FFF2-40B4-BE49-F238E27FC236}">
                <a16:creationId xmlns:a16="http://schemas.microsoft.com/office/drawing/2014/main" id="{805DD844-D058-77AA-9728-DFAD450AFA2B}"/>
              </a:ext>
            </a:extLst>
          </p:cNvPr>
          <p:cNvSpPr>
            <a:spLocks noChangeAspect="1" noChangeArrowheads="1"/>
          </p:cNvSpPr>
          <p:nvPr/>
        </p:nvSpPr>
        <p:spPr bwMode="auto">
          <a:xfrm>
            <a:off x="5036178" y="54971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4114" name="Picture 18">
            <a:extLst>
              <a:ext uri="{FF2B5EF4-FFF2-40B4-BE49-F238E27FC236}">
                <a16:creationId xmlns:a16="http://schemas.microsoft.com/office/drawing/2014/main" id="{3FAE54C1-F011-946A-5DE9-A464656F2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169" y="2902076"/>
            <a:ext cx="3301626" cy="61905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Virgin Galactic - Wikipedia">
            <a:extLst>
              <a:ext uri="{FF2B5EF4-FFF2-40B4-BE49-F238E27FC236}">
                <a16:creationId xmlns:a16="http://schemas.microsoft.com/office/drawing/2014/main" id="{910AF4E0-73EB-386B-F457-57B2D36026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944" y="3741470"/>
            <a:ext cx="3734077" cy="225927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057E41A-B68B-854F-5908-DAEAF501A1A1}"/>
              </a:ext>
            </a:extLst>
          </p:cNvPr>
          <p:cNvSpPr txBox="1">
            <a:spLocks/>
          </p:cNvSpPr>
          <p:nvPr/>
        </p:nvSpPr>
        <p:spPr>
          <a:xfrm>
            <a:off x="685800" y="-1606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3200" dirty="0">
                <a:solidFill>
                  <a:schemeClr val="bg1"/>
                </a:solidFill>
              </a:rPr>
              <a:t>THE COMMERCIAL REVOLUTION</a:t>
            </a:r>
          </a:p>
        </p:txBody>
      </p:sp>
    </p:spTree>
    <p:extLst>
      <p:ext uri="{BB962C8B-B14F-4D97-AF65-F5344CB8AC3E}">
        <p14:creationId xmlns:p14="http://schemas.microsoft.com/office/powerpoint/2010/main" val="328734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BA1F4-A38F-CC97-603C-CC16AF3663B6}"/>
              </a:ext>
            </a:extLst>
          </p:cNvPr>
          <p:cNvSpPr>
            <a:spLocks noGrp="1"/>
          </p:cNvSpPr>
          <p:nvPr>
            <p:ph idx="1"/>
          </p:nvPr>
        </p:nvSpPr>
        <p:spPr>
          <a:xfrm>
            <a:off x="3612015" y="2981696"/>
            <a:ext cx="5589135" cy="3527592"/>
          </a:xfrm>
        </p:spPr>
        <p:txBody>
          <a:bodyPr>
            <a:normAutofit/>
          </a:bodyPr>
          <a:lstStyle/>
          <a:p>
            <a:r>
              <a:rPr lang="en-NZ" sz="2400" dirty="0">
                <a:solidFill>
                  <a:schemeClr val="bg1"/>
                </a:solidFill>
              </a:rPr>
              <a:t>Only rockets to re-use first stage, decreasing $/kg to orbit by 80%</a:t>
            </a:r>
          </a:p>
          <a:p>
            <a:r>
              <a:rPr lang="en-NZ" sz="2400" dirty="0">
                <a:solidFill>
                  <a:schemeClr val="bg1"/>
                </a:solidFill>
              </a:rPr>
              <a:t>4-year (and counting) monopoly on launching humans from US</a:t>
            </a:r>
          </a:p>
          <a:p>
            <a:r>
              <a:rPr lang="en-NZ" sz="2400" dirty="0">
                <a:solidFill>
                  <a:schemeClr val="bg1"/>
                </a:solidFill>
              </a:rPr>
              <a:t>Currently developing a fully and rapidly re-usable super-heavy lift</a:t>
            </a:r>
            <a:r>
              <a:rPr lang="en-NZ" sz="2400" b="1" dirty="0">
                <a:solidFill>
                  <a:schemeClr val="bg1"/>
                </a:solidFill>
              </a:rPr>
              <a:t> </a:t>
            </a:r>
            <a:r>
              <a:rPr lang="en-NZ" sz="2400" dirty="0">
                <a:solidFill>
                  <a:schemeClr val="bg1"/>
                </a:solidFill>
              </a:rPr>
              <a:t>vehicle… </a:t>
            </a:r>
          </a:p>
          <a:p>
            <a:r>
              <a:rPr lang="en-NZ" sz="2400" dirty="0">
                <a:solidFill>
                  <a:schemeClr val="bg1"/>
                </a:solidFill>
              </a:rPr>
              <a:t>… for transporting humans beyond low-Earth orbit</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E1E3F65-0398-1494-2D16-404D8A42D3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sp>
        <p:nvSpPr>
          <p:cNvPr id="5" name="Title 1">
            <a:extLst>
              <a:ext uri="{FF2B5EF4-FFF2-40B4-BE49-F238E27FC236}">
                <a16:creationId xmlns:a16="http://schemas.microsoft.com/office/drawing/2014/main" id="{203AC5FB-7447-AAA6-5990-0EF113A472D1}"/>
              </a:ext>
            </a:extLst>
          </p:cNvPr>
          <p:cNvSpPr txBox="1">
            <a:spLocks/>
          </p:cNvSpPr>
          <p:nvPr/>
        </p:nvSpPr>
        <p:spPr>
          <a:xfrm>
            <a:off x="3991719" y="587450"/>
            <a:ext cx="3883888" cy="183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5400" dirty="0">
                <a:solidFill>
                  <a:schemeClr val="bg1"/>
                </a:solidFill>
              </a:rPr>
              <a:t>THE RISE OF</a:t>
            </a:r>
          </a:p>
        </p:txBody>
      </p:sp>
      <p:sp>
        <p:nvSpPr>
          <p:cNvPr id="10" name="Title 1">
            <a:extLst>
              <a:ext uri="{FF2B5EF4-FFF2-40B4-BE49-F238E27FC236}">
                <a16:creationId xmlns:a16="http://schemas.microsoft.com/office/drawing/2014/main" id="{DE88312E-0F51-9606-44A4-8FCDBBE6D4BB}"/>
              </a:ext>
            </a:extLst>
          </p:cNvPr>
          <p:cNvSpPr txBox="1">
            <a:spLocks/>
          </p:cNvSpPr>
          <p:nvPr/>
        </p:nvSpPr>
        <p:spPr>
          <a:xfrm rot="355680">
            <a:off x="5866197" y="749331"/>
            <a:ext cx="2409183" cy="56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800" dirty="0">
                <a:solidFill>
                  <a:schemeClr val="bg1"/>
                </a:solidFill>
              </a:rPr>
              <a:t>and controlled descent</a:t>
            </a:r>
          </a:p>
        </p:txBody>
      </p:sp>
      <p:sp>
        <p:nvSpPr>
          <p:cNvPr id="11" name="Title 1">
            <a:extLst>
              <a:ext uri="{FF2B5EF4-FFF2-40B4-BE49-F238E27FC236}">
                <a16:creationId xmlns:a16="http://schemas.microsoft.com/office/drawing/2014/main" id="{0046DDD1-D286-C788-2D69-30872D7B266E}"/>
              </a:ext>
            </a:extLst>
          </p:cNvPr>
          <p:cNvSpPr txBox="1">
            <a:spLocks/>
          </p:cNvSpPr>
          <p:nvPr/>
        </p:nvSpPr>
        <p:spPr>
          <a:xfrm>
            <a:off x="6542438" y="1469184"/>
            <a:ext cx="1056703" cy="8127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dirty="0">
                <a:solidFill>
                  <a:schemeClr val="bg1"/>
                </a:solidFill>
              </a:rPr>
              <a:t>^</a:t>
            </a:r>
          </a:p>
        </p:txBody>
      </p:sp>
    </p:spTree>
    <p:extLst>
      <p:ext uri="{BB962C8B-B14F-4D97-AF65-F5344CB8AC3E}">
        <p14:creationId xmlns:p14="http://schemas.microsoft.com/office/powerpoint/2010/main" val="14732791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114220-C1EF-22AA-6F7A-F503536E8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6C2F5-5332-59C1-261B-F81CB5E495F5}"/>
              </a:ext>
            </a:extLst>
          </p:cNvPr>
          <p:cNvSpPr>
            <a:spLocks noGrp="1"/>
          </p:cNvSpPr>
          <p:nvPr>
            <p:ph type="title"/>
          </p:nvPr>
        </p:nvSpPr>
        <p:spPr/>
        <p:txBody>
          <a:bodyPr>
            <a:normAutofit/>
          </a:bodyPr>
          <a:lstStyle/>
          <a:p>
            <a:pPr algn="ctr"/>
            <a:r>
              <a:rPr lang="en-NZ" sz="4800" b="1" dirty="0">
                <a:solidFill>
                  <a:schemeClr val="bg1"/>
                </a:solidFill>
              </a:rPr>
              <a:t>We Choose to Go to the Moon… </a:t>
            </a:r>
            <a:br>
              <a:rPr lang="en-NZ" sz="4800" b="1" dirty="0">
                <a:solidFill>
                  <a:schemeClr val="bg1"/>
                </a:solidFill>
              </a:rPr>
            </a:br>
            <a:r>
              <a:rPr lang="en-NZ" sz="3600" dirty="0">
                <a:solidFill>
                  <a:schemeClr val="bg1"/>
                </a:solidFill>
              </a:rPr>
              <a:t>for better reasons this time?</a:t>
            </a:r>
            <a:endParaRPr lang="en-NZ" sz="4800" dirty="0">
              <a:solidFill>
                <a:schemeClr val="bg1"/>
              </a:solidFill>
            </a:endParaRPr>
          </a:p>
        </p:txBody>
      </p:sp>
      <p:sp>
        <p:nvSpPr>
          <p:cNvPr id="3" name="Content Placeholder 2">
            <a:extLst>
              <a:ext uri="{FF2B5EF4-FFF2-40B4-BE49-F238E27FC236}">
                <a16:creationId xmlns:a16="http://schemas.microsoft.com/office/drawing/2014/main" id="{015396D4-ED17-ED57-02A8-AECD4D5A3CD2}"/>
              </a:ext>
            </a:extLst>
          </p:cNvPr>
          <p:cNvSpPr>
            <a:spLocks noGrp="1"/>
          </p:cNvSpPr>
          <p:nvPr>
            <p:ph idx="1"/>
          </p:nvPr>
        </p:nvSpPr>
        <p:spPr>
          <a:xfrm>
            <a:off x="1308931" y="3980299"/>
            <a:ext cx="3704105" cy="2060525"/>
          </a:xfrm>
        </p:spPr>
        <p:txBody>
          <a:bodyPr>
            <a:normAutofit/>
          </a:bodyPr>
          <a:lstStyle/>
          <a:p>
            <a:pPr marL="0" indent="0" algn="ctr">
              <a:buNone/>
            </a:pPr>
            <a:r>
              <a:rPr lang="en-NZ" sz="2400" dirty="0">
                <a:solidFill>
                  <a:schemeClr val="bg1"/>
                </a:solidFill>
              </a:rPr>
              <a:t>Nationalism:</a:t>
            </a:r>
            <a:r>
              <a:rPr lang="en-NZ" sz="3200" dirty="0">
                <a:solidFill>
                  <a:schemeClr val="bg1"/>
                </a:solidFill>
              </a:rPr>
              <a:t> </a:t>
            </a:r>
            <a:br>
              <a:rPr lang="en-NZ" sz="3200" dirty="0">
                <a:solidFill>
                  <a:schemeClr val="bg1"/>
                </a:solidFill>
              </a:rPr>
            </a:br>
            <a:r>
              <a:rPr lang="en-NZ" sz="3200" b="1" dirty="0">
                <a:solidFill>
                  <a:schemeClr val="bg1"/>
                </a:solidFill>
              </a:rPr>
              <a:t>One-up the USSR </a:t>
            </a:r>
            <a:r>
              <a:rPr lang="en-NZ" sz="2400" dirty="0">
                <a:solidFill>
                  <a:schemeClr val="bg1"/>
                </a:solidFill>
              </a:rPr>
              <a:t>by the end of the decade</a:t>
            </a:r>
          </a:p>
          <a:p>
            <a:pPr marL="0" indent="0" algn="ctr">
              <a:buNone/>
            </a:pPr>
            <a:endParaRPr lang="en-NZ" b="1" dirty="0">
              <a:solidFill>
                <a:schemeClr val="bg1"/>
              </a:solidFill>
            </a:endParaRPr>
          </a:p>
          <a:p>
            <a:pPr marL="0" indent="0" algn="ctr">
              <a:buNone/>
            </a:pPr>
            <a:endParaRPr lang="en-NZ" dirty="0">
              <a:solidFill>
                <a:schemeClr val="bg1"/>
              </a:solidFill>
            </a:endParaRPr>
          </a:p>
        </p:txBody>
      </p:sp>
      <p:sp>
        <p:nvSpPr>
          <p:cNvPr id="7" name="Content Placeholder 2">
            <a:extLst>
              <a:ext uri="{FF2B5EF4-FFF2-40B4-BE49-F238E27FC236}">
                <a16:creationId xmlns:a16="http://schemas.microsoft.com/office/drawing/2014/main" id="{EA4AE71E-3B6A-1214-C2B0-83C300275E1C}"/>
              </a:ext>
            </a:extLst>
          </p:cNvPr>
          <p:cNvSpPr txBox="1">
            <a:spLocks/>
          </p:cNvSpPr>
          <p:nvPr/>
        </p:nvSpPr>
        <p:spPr>
          <a:xfrm>
            <a:off x="6096000" y="4119189"/>
            <a:ext cx="5638800" cy="2711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3100" dirty="0">
                <a:solidFill>
                  <a:schemeClr val="bg1"/>
                </a:solidFill>
              </a:rPr>
              <a:t>Nationalism</a:t>
            </a:r>
          </a:p>
          <a:p>
            <a:pPr lvl="1"/>
            <a:r>
              <a:rPr lang="en-NZ" sz="2600" dirty="0">
                <a:solidFill>
                  <a:schemeClr val="bg1"/>
                </a:solidFill>
              </a:rPr>
              <a:t>Beat China</a:t>
            </a:r>
          </a:p>
          <a:p>
            <a:pPr lvl="1"/>
            <a:r>
              <a:rPr lang="en-NZ" sz="2600" dirty="0">
                <a:solidFill>
                  <a:schemeClr val="bg1"/>
                </a:solidFill>
              </a:rPr>
              <a:t>Go with international partners</a:t>
            </a:r>
          </a:p>
          <a:p>
            <a:pPr lvl="1"/>
            <a:r>
              <a:rPr lang="en-NZ" sz="2600" b="1" dirty="0">
                <a:solidFill>
                  <a:schemeClr val="bg1"/>
                </a:solidFill>
              </a:rPr>
              <a:t>Put first woman and person of colour on the Moon</a:t>
            </a:r>
          </a:p>
          <a:p>
            <a:r>
              <a:rPr lang="en-NZ" sz="3100" dirty="0">
                <a:solidFill>
                  <a:schemeClr val="bg1"/>
                </a:solidFill>
              </a:rPr>
              <a:t>Scientific discovery</a:t>
            </a:r>
          </a:p>
          <a:p>
            <a:r>
              <a:rPr lang="en-NZ" sz="3100" dirty="0">
                <a:solidFill>
                  <a:schemeClr val="bg1"/>
                </a:solidFill>
              </a:rPr>
              <a:t>Create a long-term presence… </a:t>
            </a:r>
            <a:r>
              <a:rPr lang="en-NZ" sz="3100" b="1" dirty="0">
                <a:solidFill>
                  <a:schemeClr val="bg1"/>
                </a:solidFill>
              </a:rPr>
              <a:t>and use as a stepping stone to Mars</a:t>
            </a:r>
          </a:p>
          <a:p>
            <a:endParaRPr lang="en-NZ" dirty="0">
              <a:solidFill>
                <a:schemeClr val="bg1"/>
              </a:solidFill>
            </a:endParaRPr>
          </a:p>
          <a:p>
            <a:endParaRPr lang="en-NZ" dirty="0">
              <a:solidFill>
                <a:schemeClr val="bg1"/>
              </a:solidFill>
            </a:endParaRPr>
          </a:p>
        </p:txBody>
      </p:sp>
      <p:pic>
        <p:nvPicPr>
          <p:cNvPr id="6" name="Picture 5" descr="A logo with planets and stars&#10;&#10;Description automatically generated">
            <a:extLst>
              <a:ext uri="{FF2B5EF4-FFF2-40B4-BE49-F238E27FC236}">
                <a16:creationId xmlns:a16="http://schemas.microsoft.com/office/drawing/2014/main" id="{6536B345-89EA-B22C-9CAA-82665476E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155" y="1686453"/>
            <a:ext cx="2053656" cy="2060525"/>
          </a:xfrm>
          <a:prstGeom prst="rect">
            <a:avLst/>
          </a:prstGeom>
        </p:spPr>
      </p:pic>
      <p:pic>
        <p:nvPicPr>
          <p:cNvPr id="5" name="Picture 4" descr="A logo with a red white and blue design&#10;&#10;Description automatically generated">
            <a:extLst>
              <a:ext uri="{FF2B5EF4-FFF2-40B4-BE49-F238E27FC236}">
                <a16:creationId xmlns:a16="http://schemas.microsoft.com/office/drawing/2014/main" id="{44385FA6-77B7-C375-F36A-03BCE6D4F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534" y="1686453"/>
            <a:ext cx="2541732" cy="2225957"/>
          </a:xfrm>
          <a:prstGeom prst="rect">
            <a:avLst/>
          </a:prstGeom>
        </p:spPr>
      </p:pic>
    </p:spTree>
    <p:extLst>
      <p:ext uri="{BB962C8B-B14F-4D97-AF65-F5344CB8AC3E}">
        <p14:creationId xmlns:p14="http://schemas.microsoft.com/office/powerpoint/2010/main" val="1653919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 name="Content Placeholder 5" descr="A large building with a rocket in the front&#10;&#10;Description automatically generated">
            <a:extLst>
              <a:ext uri="{FF2B5EF4-FFF2-40B4-BE49-F238E27FC236}">
                <a16:creationId xmlns:a16="http://schemas.microsoft.com/office/drawing/2014/main" id="{3B58F195-AB87-94A1-958E-D5FD942AA1B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480"/>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FBE7978F-EB9E-98C6-0FD3-D2A3C48BB2DA}"/>
              </a:ext>
            </a:extLst>
          </p:cNvPr>
          <p:cNvSpPr txBox="1"/>
          <p:nvPr/>
        </p:nvSpPr>
        <p:spPr>
          <a:xfrm>
            <a:off x="4518688" y="6236513"/>
            <a:ext cx="1498934" cy="646331"/>
          </a:xfrm>
          <a:prstGeom prst="rect">
            <a:avLst/>
          </a:prstGeom>
          <a:noFill/>
        </p:spPr>
        <p:txBody>
          <a:bodyPr wrap="square" rtlCol="0">
            <a:spAutoFit/>
          </a:bodyPr>
          <a:lstStyle/>
          <a:p>
            <a:r>
              <a:rPr lang="en-NZ" sz="3600" dirty="0">
                <a:solidFill>
                  <a:schemeClr val="bg1"/>
                </a:solidFill>
              </a:rPr>
              <a:t>1971</a:t>
            </a:r>
          </a:p>
        </p:txBody>
      </p:sp>
      <p:sp>
        <p:nvSpPr>
          <p:cNvPr id="3" name="TextBox 2">
            <a:extLst>
              <a:ext uri="{FF2B5EF4-FFF2-40B4-BE49-F238E27FC236}">
                <a16:creationId xmlns:a16="http://schemas.microsoft.com/office/drawing/2014/main" id="{2D603813-9F5E-F754-8FFB-B314D64F19F9}"/>
              </a:ext>
            </a:extLst>
          </p:cNvPr>
          <p:cNvSpPr txBox="1"/>
          <p:nvPr/>
        </p:nvSpPr>
        <p:spPr>
          <a:xfrm>
            <a:off x="6017622" y="6236513"/>
            <a:ext cx="1498934" cy="646331"/>
          </a:xfrm>
          <a:prstGeom prst="rect">
            <a:avLst/>
          </a:prstGeom>
          <a:noFill/>
        </p:spPr>
        <p:txBody>
          <a:bodyPr wrap="square" rtlCol="0">
            <a:spAutoFit/>
          </a:bodyPr>
          <a:lstStyle/>
          <a:p>
            <a:r>
              <a:rPr lang="en-NZ" sz="3600" dirty="0">
                <a:solidFill>
                  <a:schemeClr val="bg1"/>
                </a:solidFill>
              </a:rPr>
              <a:t>2022</a:t>
            </a:r>
          </a:p>
        </p:txBody>
      </p:sp>
      <p:pic>
        <p:nvPicPr>
          <p:cNvPr id="4" name="Content Placeholder 9" descr="A logo with a letter a and a sphere&#10;&#10;Description automatically generated">
            <a:extLst>
              <a:ext uri="{FF2B5EF4-FFF2-40B4-BE49-F238E27FC236}">
                <a16:creationId xmlns:a16="http://schemas.microsoft.com/office/drawing/2014/main" id="{A1EBF213-311D-15D0-E74D-F43E0E00B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532" y="246537"/>
            <a:ext cx="1859276" cy="1675410"/>
          </a:xfrm>
          <a:prstGeom prst="rect">
            <a:avLst/>
          </a:prstGeom>
          <a:ln>
            <a:noFill/>
          </a:ln>
          <a:effectLst/>
        </p:spPr>
      </p:pic>
      <p:pic>
        <p:nvPicPr>
          <p:cNvPr id="5" name="Picture 4" descr="A logo with planets and stars&#10;&#10;Description automatically generated">
            <a:extLst>
              <a:ext uri="{FF2B5EF4-FFF2-40B4-BE49-F238E27FC236}">
                <a16:creationId xmlns:a16="http://schemas.microsoft.com/office/drawing/2014/main" id="{05707384-691C-5824-A19E-5489075A0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8534" y="246537"/>
            <a:ext cx="1740308" cy="1746129"/>
          </a:xfrm>
          <a:prstGeom prst="rect">
            <a:avLst/>
          </a:prstGeom>
        </p:spPr>
      </p:pic>
    </p:spTree>
    <p:extLst>
      <p:ext uri="{BB962C8B-B14F-4D97-AF65-F5344CB8AC3E}">
        <p14:creationId xmlns:p14="http://schemas.microsoft.com/office/powerpoint/2010/main" val="114319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Content Placeholder 3" descr="A space capsules on the moon&#10;&#10;Description automatically generated">
            <a:extLst>
              <a:ext uri="{FF2B5EF4-FFF2-40B4-BE49-F238E27FC236}">
                <a16:creationId xmlns:a16="http://schemas.microsoft.com/office/drawing/2014/main" id="{B6FE65E5-B021-98AF-4319-09842BC1BBE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p:spPr>
      </p:pic>
      <p:sp>
        <p:nvSpPr>
          <p:cNvPr id="2" name="Title 1">
            <a:extLst>
              <a:ext uri="{FF2B5EF4-FFF2-40B4-BE49-F238E27FC236}">
                <a16:creationId xmlns:a16="http://schemas.microsoft.com/office/drawing/2014/main" id="{7FAFD681-4675-C3B8-ADD9-EBF91ABEF466}"/>
              </a:ext>
            </a:extLst>
          </p:cNvPr>
          <p:cNvSpPr txBox="1">
            <a:spLocks/>
          </p:cNvSpPr>
          <p:nvPr/>
        </p:nvSpPr>
        <p:spPr>
          <a:xfrm>
            <a:off x="22412" y="76201"/>
            <a:ext cx="4240306" cy="7239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100" b="1" dirty="0">
                <a:solidFill>
                  <a:schemeClr val="bg1"/>
                </a:solidFill>
              </a:rPr>
              <a:t>COMMAND AND SERVICE MODULE</a:t>
            </a:r>
            <a:endParaRPr lang="en-NZ" sz="2100" dirty="0">
              <a:solidFill>
                <a:schemeClr val="bg1"/>
              </a:solidFill>
            </a:endParaRPr>
          </a:p>
        </p:txBody>
      </p:sp>
      <p:pic>
        <p:nvPicPr>
          <p:cNvPr id="5" name="Content Placeholder 9" descr="A logo with a letter a and a sphere&#10;&#10;Description automatically generated">
            <a:extLst>
              <a:ext uri="{FF2B5EF4-FFF2-40B4-BE49-F238E27FC236}">
                <a16:creationId xmlns:a16="http://schemas.microsoft.com/office/drawing/2014/main" id="{BEC4773E-7980-B438-1B2A-5A41E1D5B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38" y="4961446"/>
            <a:ext cx="1859276" cy="1675410"/>
          </a:xfrm>
          <a:prstGeom prst="rect">
            <a:avLst/>
          </a:prstGeom>
          <a:ln>
            <a:noFill/>
          </a:ln>
          <a:effectLst/>
        </p:spPr>
      </p:pic>
      <p:pic>
        <p:nvPicPr>
          <p:cNvPr id="7" name="Picture 6" descr="A logo with planets and stars&#10;&#10;Description automatically generated">
            <a:extLst>
              <a:ext uri="{FF2B5EF4-FFF2-40B4-BE49-F238E27FC236}">
                <a16:creationId xmlns:a16="http://schemas.microsoft.com/office/drawing/2014/main" id="{D146355D-B6DF-5ED3-DE16-33800AC59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508" y="4890727"/>
            <a:ext cx="1740308" cy="1746129"/>
          </a:xfrm>
          <a:prstGeom prst="rect">
            <a:avLst/>
          </a:prstGeom>
        </p:spPr>
      </p:pic>
      <p:sp>
        <p:nvSpPr>
          <p:cNvPr id="6" name="Arrow: Up 5">
            <a:extLst>
              <a:ext uri="{FF2B5EF4-FFF2-40B4-BE49-F238E27FC236}">
                <a16:creationId xmlns:a16="http://schemas.microsoft.com/office/drawing/2014/main" id="{A428BB87-99EE-BA41-AE91-E31D8554D8FC}"/>
              </a:ext>
            </a:extLst>
          </p:cNvPr>
          <p:cNvSpPr/>
          <p:nvPr/>
        </p:nvSpPr>
        <p:spPr>
          <a:xfrm>
            <a:off x="11653319" y="843566"/>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Arrow: Up 7">
            <a:extLst>
              <a:ext uri="{FF2B5EF4-FFF2-40B4-BE49-F238E27FC236}">
                <a16:creationId xmlns:a16="http://schemas.microsoft.com/office/drawing/2014/main" id="{9CA2FCD1-1FD8-6A0B-741B-3AF222AB6899}"/>
              </a:ext>
            </a:extLst>
          </p:cNvPr>
          <p:cNvSpPr/>
          <p:nvPr/>
        </p:nvSpPr>
        <p:spPr>
          <a:xfrm>
            <a:off x="11653318" y="1091581"/>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Arrow: Up 9">
            <a:extLst>
              <a:ext uri="{FF2B5EF4-FFF2-40B4-BE49-F238E27FC236}">
                <a16:creationId xmlns:a16="http://schemas.microsoft.com/office/drawing/2014/main" id="{B2ED13B6-C71B-3AD5-CC44-B0E2F34AC803}"/>
              </a:ext>
            </a:extLst>
          </p:cNvPr>
          <p:cNvSpPr/>
          <p:nvPr/>
        </p:nvSpPr>
        <p:spPr>
          <a:xfrm>
            <a:off x="11653318" y="1328672"/>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Arrow: Up 10">
            <a:extLst>
              <a:ext uri="{FF2B5EF4-FFF2-40B4-BE49-F238E27FC236}">
                <a16:creationId xmlns:a16="http://schemas.microsoft.com/office/drawing/2014/main" id="{90D9C98E-4E8A-338A-3555-E2F391AA56F6}"/>
              </a:ext>
            </a:extLst>
          </p:cNvPr>
          <p:cNvSpPr/>
          <p:nvPr/>
        </p:nvSpPr>
        <p:spPr>
          <a:xfrm rot="10800000">
            <a:off x="11653317" y="160342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Arrow: Up 11">
            <a:extLst>
              <a:ext uri="{FF2B5EF4-FFF2-40B4-BE49-F238E27FC236}">
                <a16:creationId xmlns:a16="http://schemas.microsoft.com/office/drawing/2014/main" id="{1A862287-EB19-A2B8-CCE2-D96EB9338C26}"/>
              </a:ext>
            </a:extLst>
          </p:cNvPr>
          <p:cNvSpPr/>
          <p:nvPr/>
        </p:nvSpPr>
        <p:spPr>
          <a:xfrm rot="10800000">
            <a:off x="11651171" y="185885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Arrow: Up 12">
            <a:extLst>
              <a:ext uri="{FF2B5EF4-FFF2-40B4-BE49-F238E27FC236}">
                <a16:creationId xmlns:a16="http://schemas.microsoft.com/office/drawing/2014/main" id="{347D312B-CFE7-E06C-5C05-4D8F2F4099ED}"/>
              </a:ext>
            </a:extLst>
          </p:cNvPr>
          <p:cNvSpPr/>
          <p:nvPr/>
        </p:nvSpPr>
        <p:spPr>
          <a:xfrm rot="10800000">
            <a:off x="11647116" y="2127967"/>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6" name="Picture 15">
            <a:extLst>
              <a:ext uri="{FF2B5EF4-FFF2-40B4-BE49-F238E27FC236}">
                <a16:creationId xmlns:a16="http://schemas.microsoft.com/office/drawing/2014/main" id="{3A5C918C-7251-4998-F88D-E8A268C79590}"/>
              </a:ext>
            </a:extLst>
          </p:cNvPr>
          <p:cNvPicPr>
            <a:picLocks noChangeAspect="1"/>
          </p:cNvPicPr>
          <p:nvPr/>
        </p:nvPicPr>
        <p:blipFill>
          <a:blip r:embed="rId6"/>
          <a:stretch>
            <a:fillRect/>
          </a:stretch>
        </p:blipFill>
        <p:spPr>
          <a:xfrm>
            <a:off x="6204888" y="3263947"/>
            <a:ext cx="1848865" cy="1374486"/>
          </a:xfrm>
          <a:prstGeom prst="rect">
            <a:avLst/>
          </a:prstGeom>
        </p:spPr>
      </p:pic>
    </p:spTree>
    <p:extLst>
      <p:ext uri="{BB962C8B-B14F-4D97-AF65-F5344CB8AC3E}">
        <p14:creationId xmlns:p14="http://schemas.microsoft.com/office/powerpoint/2010/main" val="2648710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Content Placeholder 11" descr="A rocket with a blue tip and a black background&#10;&#10;Description automatically generated with medium confidence">
            <a:extLst>
              <a:ext uri="{FF2B5EF4-FFF2-40B4-BE49-F238E27FC236}">
                <a16:creationId xmlns:a16="http://schemas.microsoft.com/office/drawing/2014/main" id="{DC60EBE5-F817-8A57-EDAC-9045C1D6B2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5" t="66154" r="46676" b="6093"/>
          <a:stretch/>
        </p:blipFill>
        <p:spPr>
          <a:xfrm>
            <a:off x="3152723" y="1843088"/>
            <a:ext cx="5886554" cy="4304984"/>
          </a:xfrm>
        </p:spPr>
      </p:pic>
      <p:pic>
        <p:nvPicPr>
          <p:cNvPr id="2" name="Content Placeholder 11" descr="A rocket with a blue tip and a black background&#10;&#10;Description automatically generated with medium confidence">
            <a:extLst>
              <a:ext uri="{FF2B5EF4-FFF2-40B4-BE49-F238E27FC236}">
                <a16:creationId xmlns:a16="http://schemas.microsoft.com/office/drawing/2014/main" id="{AD603C1D-9A63-5F83-4F20-FD3381253D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713667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510B-ADFA-3FF9-AA42-901E8E84931E}"/>
              </a:ext>
            </a:extLst>
          </p:cNvPr>
          <p:cNvSpPr>
            <a:spLocks noGrp="1"/>
          </p:cNvSpPr>
          <p:nvPr>
            <p:ph type="title"/>
          </p:nvPr>
        </p:nvSpPr>
        <p:spPr/>
        <p:txBody>
          <a:bodyPr/>
          <a:lstStyle/>
          <a:p>
            <a:r>
              <a:rPr lang="en-NZ" dirty="0"/>
              <a:t>The Industrialisation of Low-Earth Orbit</a:t>
            </a:r>
          </a:p>
        </p:txBody>
      </p:sp>
      <p:sp>
        <p:nvSpPr>
          <p:cNvPr id="3" name="Content Placeholder 2">
            <a:extLst>
              <a:ext uri="{FF2B5EF4-FFF2-40B4-BE49-F238E27FC236}">
                <a16:creationId xmlns:a16="http://schemas.microsoft.com/office/drawing/2014/main" id="{FC745EB9-9C75-8AFF-DD1A-1564A4B84BE8}"/>
              </a:ext>
            </a:extLst>
          </p:cNvPr>
          <p:cNvSpPr>
            <a:spLocks noGrp="1"/>
          </p:cNvSpPr>
          <p:nvPr>
            <p:ph idx="1"/>
          </p:nvPr>
        </p:nvSpPr>
        <p:spPr/>
        <p:txBody>
          <a:bodyPr/>
          <a:lstStyle/>
          <a:p>
            <a:endParaRPr lang="en-NZ"/>
          </a:p>
        </p:txBody>
      </p:sp>
      <p:pic>
        <p:nvPicPr>
          <p:cNvPr id="1026" name="Picture 2">
            <a:extLst>
              <a:ext uri="{FF2B5EF4-FFF2-40B4-BE49-F238E27FC236}">
                <a16:creationId xmlns:a16="http://schemas.microsoft.com/office/drawing/2014/main" id="{7E8ABBBC-7C95-6C77-8B2B-4A04A77AB42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15311"/>
          <a:stretch/>
        </p:blipFill>
        <p:spPr bwMode="auto">
          <a:xfrm>
            <a:off x="6988400" y="2453457"/>
            <a:ext cx="4910700" cy="3604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459047-26AA-DB0D-D5D3-4C1695D0AD33}"/>
              </a:ext>
            </a:extLst>
          </p:cNvPr>
          <p:cNvSpPr txBox="1"/>
          <p:nvPr/>
        </p:nvSpPr>
        <p:spPr>
          <a:xfrm>
            <a:off x="8336422" y="2168666"/>
            <a:ext cx="3256864" cy="369332"/>
          </a:xfrm>
          <a:prstGeom prst="rect">
            <a:avLst/>
          </a:prstGeom>
          <a:noFill/>
        </p:spPr>
        <p:txBody>
          <a:bodyPr wrap="square" rtlCol="0">
            <a:spAutoFit/>
          </a:bodyPr>
          <a:lstStyle/>
          <a:p>
            <a:r>
              <a:rPr lang="en-NZ" dirty="0"/>
              <a:t>Number of  active satellites</a:t>
            </a:r>
          </a:p>
        </p:txBody>
      </p:sp>
      <p:pic>
        <p:nvPicPr>
          <p:cNvPr id="5" name="Picture 4" descr="A graph of a graph showing the same number of satellites&#10;&#10;AI-generated content may be incorrect.">
            <a:extLst>
              <a:ext uri="{FF2B5EF4-FFF2-40B4-BE49-F238E27FC236}">
                <a16:creationId xmlns:a16="http://schemas.microsoft.com/office/drawing/2014/main" id="{CD335B0C-CB8E-0401-33D6-03B57A76C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00" y="2342389"/>
            <a:ext cx="6150200" cy="3571581"/>
          </a:xfrm>
          <a:prstGeom prst="rect">
            <a:avLst/>
          </a:prstGeom>
        </p:spPr>
      </p:pic>
    </p:spTree>
    <p:extLst>
      <p:ext uri="{BB962C8B-B14F-4D97-AF65-F5344CB8AC3E}">
        <p14:creationId xmlns:p14="http://schemas.microsoft.com/office/powerpoint/2010/main" val="2764315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6FAD-6A65-411A-D3FD-D9DC40E76C99}"/>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B2EE2A8A-79EE-6177-41D0-A101F0B7285B}"/>
              </a:ext>
            </a:extLst>
          </p:cNvPr>
          <p:cNvSpPr>
            <a:spLocks noGrp="1"/>
          </p:cNvSpPr>
          <p:nvPr>
            <p:ph idx="1"/>
          </p:nvPr>
        </p:nvSpPr>
        <p:spPr/>
        <p:txBody>
          <a:bodyPr/>
          <a:lstStyle/>
          <a:p>
            <a:endParaRPr lang="en-NZ" dirty="0"/>
          </a:p>
        </p:txBody>
      </p:sp>
      <p:pic>
        <p:nvPicPr>
          <p:cNvPr id="4" name="Content Placeholder 11" descr="A rocket with a blue tip and a black background&#10;&#10;Description automatically generated with medium confidence">
            <a:extLst>
              <a:ext uri="{FF2B5EF4-FFF2-40B4-BE49-F238E27FC236}">
                <a16:creationId xmlns:a16="http://schemas.microsoft.com/office/drawing/2014/main" id="{03E766D8-4193-1B8C-9F57-1479EEB3AE72}"/>
              </a:ext>
            </a:extLst>
          </p:cNvPr>
          <p:cNvPicPr>
            <a:picLocks noChangeAspect="1"/>
          </p:cNvPicPr>
          <p:nvPr/>
        </p:nvPicPr>
        <p:blipFill rotWithShape="1">
          <a:blip r:embed="rId3">
            <a:extLst>
              <a:ext uri="{28A0092B-C50C-407E-A947-70E740481C1C}">
                <a14:useLocalDpi xmlns:a14="http://schemas.microsoft.com/office/drawing/2010/main" val="0"/>
              </a:ext>
            </a:extLst>
          </a:blip>
          <a:srcRect r="11355" b="2714"/>
          <a:stretch/>
        </p:blipFill>
        <p:spPr>
          <a:xfrm>
            <a:off x="3023261" y="52751"/>
            <a:ext cx="6374739" cy="6671899"/>
          </a:xfrm>
          <a:prstGeom prst="rect">
            <a:avLst/>
          </a:prstGeom>
        </p:spPr>
      </p:pic>
      <p:pic>
        <p:nvPicPr>
          <p:cNvPr id="11" name="Content Placeholder 11" descr="A rocket with a blue tip and a black background&#10;&#10;Description automatically generated with medium confidence">
            <a:extLst>
              <a:ext uri="{FF2B5EF4-FFF2-40B4-BE49-F238E27FC236}">
                <a16:creationId xmlns:a16="http://schemas.microsoft.com/office/drawing/2014/main" id="{DAEDCE98-EC0C-D6F9-4FE6-6257AA3507F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7073806" y="52751"/>
            <a:ext cx="1220371" cy="5887039"/>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D0EA9477-C7B7-9117-A268-4BE555EE2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248184" y="3428341"/>
            <a:ext cx="2825896" cy="353237"/>
          </a:xfrm>
          <a:prstGeom prst="rect">
            <a:avLst/>
          </a:prstGeom>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6E0F9BE9-69B1-0003-2BA2-455EAC3E3AC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390908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Rockets line-up">
            <a:extLst>
              <a:ext uri="{FF2B5EF4-FFF2-40B4-BE49-F238E27FC236}">
                <a16:creationId xmlns:a16="http://schemas.microsoft.com/office/drawing/2014/main" id="{B1CC8E76-F973-93F4-3DF1-9A8A770A87D5}"/>
              </a:ext>
            </a:extLst>
          </p:cNvPr>
          <p:cNvPicPr>
            <a:picLocks noChangeAspect="1"/>
          </p:cNvPicPr>
          <p:nvPr/>
        </p:nvPicPr>
        <p:blipFill rotWithShape="1">
          <a:blip r:embed="rId3">
            <a:extLst>
              <a:ext uri="{28A0092B-C50C-407E-A947-70E740481C1C}">
                <a14:useLocalDpi xmlns:a14="http://schemas.microsoft.com/office/drawing/2010/main" val="0"/>
              </a:ext>
            </a:extLst>
          </a:blip>
          <a:srcRect b="5362"/>
          <a:stretch/>
        </p:blipFill>
        <p:spPr bwMode="auto">
          <a:xfrm>
            <a:off x="2923674" y="206510"/>
            <a:ext cx="5935497" cy="6444979"/>
          </a:xfrm>
          <a:prstGeom prst="rect">
            <a:avLst/>
          </a:prstGeom>
          <a:noFill/>
          <a:ln>
            <a:noFill/>
          </a:ln>
        </p:spPr>
      </p:pic>
      <p:sp>
        <p:nvSpPr>
          <p:cNvPr id="7" name="Rectangle 6">
            <a:extLst>
              <a:ext uri="{FF2B5EF4-FFF2-40B4-BE49-F238E27FC236}">
                <a16:creationId xmlns:a16="http://schemas.microsoft.com/office/drawing/2014/main" id="{8B63345B-B6BA-1DF3-88D9-09418BE3C457}"/>
              </a:ext>
            </a:extLst>
          </p:cNvPr>
          <p:cNvSpPr>
            <a:spLocks noChangeArrowheads="1"/>
          </p:cNvSpPr>
          <p:nvPr/>
        </p:nvSpPr>
        <p:spPr bwMode="auto">
          <a:xfrm>
            <a:off x="6352673" y="681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sp>
        <p:nvSpPr>
          <p:cNvPr id="2" name="Title 1">
            <a:extLst>
              <a:ext uri="{FF2B5EF4-FFF2-40B4-BE49-F238E27FC236}">
                <a16:creationId xmlns:a16="http://schemas.microsoft.com/office/drawing/2014/main" id="{011B0BD8-0B9E-A82D-9B4C-9F3B3FADBB6B}"/>
              </a:ext>
            </a:extLst>
          </p:cNvPr>
          <p:cNvSpPr>
            <a:spLocks noGrp="1"/>
          </p:cNvSpPr>
          <p:nvPr>
            <p:ph type="title"/>
          </p:nvPr>
        </p:nvSpPr>
        <p:spPr>
          <a:xfrm>
            <a:off x="3174787" y="-309261"/>
            <a:ext cx="10515600" cy="1325563"/>
          </a:xfrm>
        </p:spPr>
        <p:txBody>
          <a:bodyPr>
            <a:normAutofit/>
          </a:bodyPr>
          <a:lstStyle/>
          <a:p>
            <a:r>
              <a:rPr lang="en-NZ" sz="2000" b="1" dirty="0">
                <a:solidFill>
                  <a:schemeClr val="bg1"/>
                </a:solidFill>
              </a:rPr>
              <a:t>All “super heavy lift” launch vehicles to have flown</a:t>
            </a:r>
          </a:p>
        </p:txBody>
      </p:sp>
      <p:pic>
        <p:nvPicPr>
          <p:cNvPr id="2050" name="Picture 2">
            <a:extLst>
              <a:ext uri="{FF2B5EF4-FFF2-40B4-BE49-F238E27FC236}">
                <a16:creationId xmlns:a16="http://schemas.microsoft.com/office/drawing/2014/main" id="{9B1B910D-DFAB-6653-52B9-C2AB8E39E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587" y="5133716"/>
            <a:ext cx="625843" cy="782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3A768533-EC61-6E40-BB20-3C951612C3F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8032189" y="868765"/>
            <a:ext cx="469768" cy="2266148"/>
          </a:xfrm>
          <a:prstGeom prst="rect">
            <a:avLst/>
          </a:prstGeom>
        </p:spPr>
      </p:pic>
      <p:sp>
        <p:nvSpPr>
          <p:cNvPr id="8" name="Title 1">
            <a:extLst>
              <a:ext uri="{FF2B5EF4-FFF2-40B4-BE49-F238E27FC236}">
                <a16:creationId xmlns:a16="http://schemas.microsoft.com/office/drawing/2014/main" id="{5771BFC3-E156-0F31-1DC1-F2A426FCAD73}"/>
              </a:ext>
            </a:extLst>
          </p:cNvPr>
          <p:cNvSpPr txBox="1">
            <a:spLocks/>
          </p:cNvSpPr>
          <p:nvPr/>
        </p:nvSpPr>
        <p:spPr>
          <a:xfrm>
            <a:off x="8432587" y="4862315"/>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 Electron </a:t>
            </a:r>
          </a:p>
        </p:txBody>
      </p:sp>
      <p:sp>
        <p:nvSpPr>
          <p:cNvPr id="3" name="Title 1">
            <a:extLst>
              <a:ext uri="{FF2B5EF4-FFF2-40B4-BE49-F238E27FC236}">
                <a16:creationId xmlns:a16="http://schemas.microsoft.com/office/drawing/2014/main" id="{ADB1BEB4-8F4E-112E-A944-AC7F46357809}"/>
              </a:ext>
            </a:extLst>
          </p:cNvPr>
          <p:cNvSpPr txBox="1">
            <a:spLocks/>
          </p:cNvSpPr>
          <p:nvPr/>
        </p:nvSpPr>
        <p:spPr>
          <a:xfrm>
            <a:off x="8540931" y="5872703"/>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320 </a:t>
            </a:r>
          </a:p>
        </p:txBody>
      </p:sp>
    </p:spTree>
    <p:extLst>
      <p:ext uri="{BB962C8B-B14F-4D97-AF65-F5344CB8AC3E}">
        <p14:creationId xmlns:p14="http://schemas.microsoft.com/office/powerpoint/2010/main" val="48538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Content Placeholder 1">
            <a:extLst>
              <a:ext uri="{FF2B5EF4-FFF2-40B4-BE49-F238E27FC236}">
                <a16:creationId xmlns:a16="http://schemas.microsoft.com/office/drawing/2014/main" id="{09A40730-9B60-456B-32D1-3151116F8208}"/>
              </a:ext>
            </a:extLst>
          </p:cNvPr>
          <p:cNvSpPr>
            <a:spLocks noGrp="1"/>
          </p:cNvSpPr>
          <p:nvPr>
            <p:ph idx="1"/>
          </p:nvPr>
        </p:nvSpPr>
        <p:spPr/>
        <p:txBody>
          <a:bodyPr/>
          <a:lstStyle/>
          <a:p>
            <a:endParaRPr lang="en-NZ"/>
          </a:p>
        </p:txBody>
      </p:sp>
      <p:pic>
        <p:nvPicPr>
          <p:cNvPr id="2050" name="Picture 2">
            <a:extLst>
              <a:ext uri="{FF2B5EF4-FFF2-40B4-BE49-F238E27FC236}">
                <a16:creationId xmlns:a16="http://schemas.microsoft.com/office/drawing/2014/main" id="{8B784413-6BE3-2530-FE1F-C2A6BC66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5576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8E1E2B2-E301-E68C-5BBC-9D155EE52A6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500" b="90083" l="39000" r="70778">
                        <a14:foregroundMark x1="44000" y1="48917" x2="47222" y2="62500"/>
                        <a14:foregroundMark x1="47222" y1="62500" x2="50000" y2="62583"/>
                        <a14:foregroundMark x1="42778" y1="57083" x2="43111" y2="76917"/>
                        <a14:foregroundMark x1="54556" y1="20833" x2="62667" y2="16833"/>
                        <a14:foregroundMark x1="58556" y1="14417" x2="67556" y2="18667"/>
                        <a14:foregroundMark x1="69556" y1="16833" x2="66333" y2="14417"/>
                        <a14:foregroundMark x1="70000" y1="15917" x2="61889" y2="13500"/>
                        <a14:foregroundMark x1="47222" y1="76000" x2="54889" y2="69917"/>
                        <a14:foregroundMark x1="41889" y1="77833" x2="58778" y2="77833"/>
                        <a14:foregroundMark x1="58778" y1="77833" x2="64556" y2="63750"/>
                        <a14:foregroundMark x1="64556" y1="63750" x2="63889" y2="62333"/>
                        <a14:foregroundMark x1="47222" y1="80917" x2="55778" y2="82083"/>
                        <a14:foregroundMark x1="47222" y1="85167" x2="59778" y2="83333"/>
                        <a14:foregroundMark x1="59778" y1="83333" x2="59778" y2="83333"/>
                        <a14:foregroundMark x1="43111" y1="83333" x2="56111" y2="84250"/>
                        <a14:foregroundMark x1="41889" y1="86417" x2="53778" y2="86667"/>
                        <a14:foregroundMark x1="53778" y1="86667" x2="55778" y2="85750"/>
                        <a14:foregroundMark x1="46444" y1="90083" x2="53667" y2="87917"/>
                        <a14:foregroundMark x1="40667" y1="81500" x2="40667" y2="86083"/>
                        <a14:foregroundMark x1="59778" y1="86417" x2="57778" y2="84583"/>
                      </a14:backgroundRemoval>
                    </a14:imgEffect>
                  </a14:imgLayer>
                </a14:imgProps>
              </a:ext>
              <a:ext uri="{28A0092B-C50C-407E-A947-70E740481C1C}">
                <a14:useLocalDpi xmlns:a14="http://schemas.microsoft.com/office/drawing/2010/main" val="0"/>
              </a:ext>
            </a:extLst>
          </a:blip>
          <a:srcRect l="35246" t="9930" r="25208" b="5850"/>
          <a:stretch/>
        </p:blipFill>
        <p:spPr bwMode="auto">
          <a:xfrm>
            <a:off x="3850320" y="545692"/>
            <a:ext cx="1652706" cy="469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09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Rockets launching into the air&#10;&#10;Description automatically generated">
            <a:extLst>
              <a:ext uri="{FF2B5EF4-FFF2-40B4-BE49-F238E27FC236}">
                <a16:creationId xmlns:a16="http://schemas.microsoft.com/office/drawing/2014/main" id="{AE31665B-0757-10F8-A777-9B576739F35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1" r="1" b="1"/>
          <a:stretch/>
        </p:blipFill>
        <p:spPr>
          <a:xfrm>
            <a:off x="20" y="-16590"/>
            <a:ext cx="12191980" cy="6866290"/>
          </a:xfrm>
          <a:prstGeom prst="rect">
            <a:avLst/>
          </a:prstGeom>
        </p:spPr>
      </p:pic>
      <p:sp>
        <p:nvSpPr>
          <p:cNvPr id="16" name="Title 1">
            <a:extLst>
              <a:ext uri="{FF2B5EF4-FFF2-40B4-BE49-F238E27FC236}">
                <a16:creationId xmlns:a16="http://schemas.microsoft.com/office/drawing/2014/main" id="{3DDB3D2F-521F-9219-306C-714E6076DC70}"/>
              </a:ext>
            </a:extLst>
          </p:cNvPr>
          <p:cNvSpPr txBox="1">
            <a:spLocks/>
          </p:cNvSpPr>
          <p:nvPr/>
        </p:nvSpPr>
        <p:spPr>
          <a:xfrm>
            <a:off x="4479378" y="-296425"/>
            <a:ext cx="7560222" cy="2010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NZ" sz="4000" b="1" dirty="0">
                <a:solidFill>
                  <a:schemeClr val="bg1"/>
                </a:solidFill>
              </a:rPr>
              <a:t>Fifth test flight of Starship</a:t>
            </a:r>
            <a:br>
              <a:rPr lang="en-NZ" sz="4000" b="1" dirty="0">
                <a:solidFill>
                  <a:schemeClr val="bg1"/>
                </a:solidFill>
              </a:rPr>
            </a:br>
            <a:r>
              <a:rPr lang="en-NZ" sz="4000" dirty="0">
                <a:solidFill>
                  <a:schemeClr val="bg1"/>
                </a:solidFill>
              </a:rPr>
              <a:t>October 2024</a:t>
            </a:r>
          </a:p>
        </p:txBody>
      </p:sp>
    </p:spTree>
    <p:extLst>
      <p:ext uri="{BB962C8B-B14F-4D97-AF65-F5344CB8AC3E}">
        <p14:creationId xmlns:p14="http://schemas.microsoft.com/office/powerpoint/2010/main" val="1723106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Content Placeholder 12" descr="A group of men in orange suits&#10;&#10;Description automatically generated">
            <a:extLst>
              <a:ext uri="{FF2B5EF4-FFF2-40B4-BE49-F238E27FC236}">
                <a16:creationId xmlns:a16="http://schemas.microsoft.com/office/drawing/2014/main" id="{4470B2A3-DB74-D30C-B3E1-3D48562CD1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1103" y="1325245"/>
            <a:ext cx="4206766" cy="5258458"/>
          </a:xfrm>
        </p:spPr>
      </p:pic>
      <p:pic>
        <p:nvPicPr>
          <p:cNvPr id="15" name="Picture 14" descr="A satellite on the surface of the moon&#10;&#10;Description automatically generated">
            <a:extLst>
              <a:ext uri="{FF2B5EF4-FFF2-40B4-BE49-F238E27FC236}">
                <a16:creationId xmlns:a16="http://schemas.microsoft.com/office/drawing/2014/main" id="{FD9A001B-19D2-D05A-3069-E9C02FD45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059" y="1325245"/>
            <a:ext cx="4971186" cy="5263243"/>
          </a:xfrm>
          <a:prstGeom prst="rect">
            <a:avLst/>
          </a:prstGeom>
        </p:spPr>
      </p:pic>
      <p:sp>
        <p:nvSpPr>
          <p:cNvPr id="4" name="TextBox 3">
            <a:extLst>
              <a:ext uri="{FF2B5EF4-FFF2-40B4-BE49-F238E27FC236}">
                <a16:creationId xmlns:a16="http://schemas.microsoft.com/office/drawing/2014/main" id="{DFEA5D58-8328-8D86-D137-0E8D12DAE6B4}"/>
              </a:ext>
            </a:extLst>
          </p:cNvPr>
          <p:cNvSpPr txBox="1"/>
          <p:nvPr/>
        </p:nvSpPr>
        <p:spPr>
          <a:xfrm>
            <a:off x="5464797" y="2501384"/>
            <a:ext cx="2101755" cy="584775"/>
          </a:xfrm>
          <a:prstGeom prst="rect">
            <a:avLst/>
          </a:prstGeom>
          <a:noFill/>
        </p:spPr>
        <p:txBody>
          <a:bodyPr wrap="square">
            <a:spAutoFit/>
          </a:bodyPr>
          <a:lstStyle/>
          <a:p>
            <a:pPr algn="r"/>
            <a:r>
              <a:rPr lang="en-NZ" sz="1600" b="1" dirty="0">
                <a:solidFill>
                  <a:schemeClr val="bg1"/>
                </a:solidFill>
              </a:rPr>
              <a:t>Christina Koch</a:t>
            </a:r>
            <a:br>
              <a:rPr lang="en-NZ" sz="1600" dirty="0">
                <a:solidFill>
                  <a:schemeClr val="bg1"/>
                </a:solidFill>
              </a:rPr>
            </a:br>
            <a:r>
              <a:rPr lang="en-NZ" sz="1600" dirty="0">
                <a:solidFill>
                  <a:schemeClr val="bg1"/>
                </a:solidFill>
              </a:rPr>
              <a:t>Mission Specialist</a:t>
            </a:r>
            <a:endParaRPr lang="en-NZ" sz="1600" dirty="0"/>
          </a:p>
        </p:txBody>
      </p:sp>
      <p:sp>
        <p:nvSpPr>
          <p:cNvPr id="5" name="TextBox 4">
            <a:extLst>
              <a:ext uri="{FF2B5EF4-FFF2-40B4-BE49-F238E27FC236}">
                <a16:creationId xmlns:a16="http://schemas.microsoft.com/office/drawing/2014/main" id="{70A37651-4BA9-9223-7805-C5B80AD99DE6}"/>
              </a:ext>
            </a:extLst>
          </p:cNvPr>
          <p:cNvSpPr txBox="1"/>
          <p:nvPr/>
        </p:nvSpPr>
        <p:spPr>
          <a:xfrm>
            <a:off x="8164282" y="1839364"/>
            <a:ext cx="1678218" cy="584775"/>
          </a:xfrm>
          <a:prstGeom prst="rect">
            <a:avLst/>
          </a:prstGeom>
          <a:noFill/>
        </p:spPr>
        <p:txBody>
          <a:bodyPr wrap="square">
            <a:spAutoFit/>
          </a:bodyPr>
          <a:lstStyle/>
          <a:p>
            <a:r>
              <a:rPr lang="en-NZ" sz="1600" b="1" dirty="0">
                <a:solidFill>
                  <a:schemeClr val="bg1"/>
                </a:solidFill>
              </a:rPr>
              <a:t>Victor Glover</a:t>
            </a:r>
            <a:br>
              <a:rPr lang="en-NZ" sz="1600" dirty="0">
                <a:solidFill>
                  <a:schemeClr val="bg1"/>
                </a:solidFill>
              </a:rPr>
            </a:br>
            <a:r>
              <a:rPr lang="en-NZ" sz="1600" dirty="0">
                <a:solidFill>
                  <a:schemeClr val="bg1"/>
                </a:solidFill>
              </a:rPr>
              <a:t>Pilot</a:t>
            </a:r>
            <a:endParaRPr lang="en-NZ" sz="1600" dirty="0"/>
          </a:p>
        </p:txBody>
      </p:sp>
      <p:sp>
        <p:nvSpPr>
          <p:cNvPr id="6" name="TextBox 5">
            <a:extLst>
              <a:ext uri="{FF2B5EF4-FFF2-40B4-BE49-F238E27FC236}">
                <a16:creationId xmlns:a16="http://schemas.microsoft.com/office/drawing/2014/main" id="{1815BE34-F3C9-6624-3773-712E5342F161}"/>
              </a:ext>
            </a:extLst>
          </p:cNvPr>
          <p:cNvSpPr txBox="1"/>
          <p:nvPr/>
        </p:nvSpPr>
        <p:spPr>
          <a:xfrm>
            <a:off x="9620890" y="2048229"/>
            <a:ext cx="2571109" cy="584775"/>
          </a:xfrm>
          <a:prstGeom prst="rect">
            <a:avLst/>
          </a:prstGeom>
          <a:noFill/>
        </p:spPr>
        <p:txBody>
          <a:bodyPr wrap="square">
            <a:spAutoFit/>
          </a:bodyPr>
          <a:lstStyle/>
          <a:p>
            <a:r>
              <a:rPr lang="en-NZ" sz="1600" b="1" dirty="0">
                <a:solidFill>
                  <a:schemeClr val="bg1"/>
                </a:solidFill>
              </a:rPr>
              <a:t>Jeremy Hansen (CSA)</a:t>
            </a:r>
            <a:br>
              <a:rPr lang="en-NZ" sz="1600" dirty="0">
                <a:solidFill>
                  <a:schemeClr val="bg1"/>
                </a:solidFill>
              </a:rPr>
            </a:br>
            <a:r>
              <a:rPr lang="en-NZ" sz="1600" dirty="0">
                <a:solidFill>
                  <a:schemeClr val="bg1"/>
                </a:solidFill>
              </a:rPr>
              <a:t>Mission Specialist</a:t>
            </a:r>
            <a:endParaRPr lang="en-NZ" sz="1600" dirty="0"/>
          </a:p>
        </p:txBody>
      </p:sp>
      <p:sp>
        <p:nvSpPr>
          <p:cNvPr id="7" name="TextBox 6">
            <a:extLst>
              <a:ext uri="{FF2B5EF4-FFF2-40B4-BE49-F238E27FC236}">
                <a16:creationId xmlns:a16="http://schemas.microsoft.com/office/drawing/2014/main" id="{C2F860B6-A42E-3D55-4FE8-6D143638EF01}"/>
              </a:ext>
            </a:extLst>
          </p:cNvPr>
          <p:cNvSpPr txBox="1"/>
          <p:nvPr/>
        </p:nvSpPr>
        <p:spPr>
          <a:xfrm>
            <a:off x="9392291" y="5775789"/>
            <a:ext cx="2342510" cy="584775"/>
          </a:xfrm>
          <a:prstGeom prst="rect">
            <a:avLst/>
          </a:prstGeom>
          <a:noFill/>
        </p:spPr>
        <p:txBody>
          <a:bodyPr wrap="square">
            <a:spAutoFit/>
          </a:bodyPr>
          <a:lstStyle/>
          <a:p>
            <a:r>
              <a:rPr lang="en-NZ" sz="1600" b="1" dirty="0">
                <a:solidFill>
                  <a:schemeClr val="bg1"/>
                </a:solidFill>
              </a:rPr>
              <a:t>Reid Wiseman</a:t>
            </a:r>
            <a:br>
              <a:rPr lang="en-NZ" sz="1600" dirty="0">
                <a:solidFill>
                  <a:schemeClr val="bg1"/>
                </a:solidFill>
              </a:rPr>
            </a:br>
            <a:r>
              <a:rPr lang="en-NZ" sz="1600" dirty="0">
                <a:solidFill>
                  <a:schemeClr val="bg1"/>
                </a:solidFill>
              </a:rPr>
              <a:t>Commander</a:t>
            </a:r>
            <a:endParaRPr lang="en-NZ" sz="1600" dirty="0"/>
          </a:p>
        </p:txBody>
      </p:sp>
      <p:sp>
        <p:nvSpPr>
          <p:cNvPr id="9" name="Title 1">
            <a:extLst>
              <a:ext uri="{FF2B5EF4-FFF2-40B4-BE49-F238E27FC236}">
                <a16:creationId xmlns:a16="http://schemas.microsoft.com/office/drawing/2014/main" id="{33FF7FE2-0E79-138E-B642-F5DC5A0C0E40}"/>
              </a:ext>
            </a:extLst>
          </p:cNvPr>
          <p:cNvSpPr txBox="1">
            <a:spLocks/>
          </p:cNvSpPr>
          <p:nvPr/>
        </p:nvSpPr>
        <p:spPr>
          <a:xfrm>
            <a:off x="32385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b="1" dirty="0">
                <a:solidFill>
                  <a:schemeClr val="bg1"/>
                </a:solidFill>
              </a:rPr>
              <a:t>Artemis II</a:t>
            </a:r>
            <a:r>
              <a:rPr lang="en-NZ" dirty="0">
                <a:solidFill>
                  <a:schemeClr val="bg1"/>
                </a:solidFill>
              </a:rPr>
              <a:t> 2026</a:t>
            </a:r>
          </a:p>
        </p:txBody>
      </p:sp>
    </p:spTree>
    <p:extLst>
      <p:ext uri="{BB962C8B-B14F-4D97-AF65-F5344CB8AC3E}">
        <p14:creationId xmlns:p14="http://schemas.microsoft.com/office/powerpoint/2010/main" val="256058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4633A0-5DA7-FF16-32FC-5C17C7CE9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itle 1">
            <a:extLst>
              <a:ext uri="{FF2B5EF4-FFF2-40B4-BE49-F238E27FC236}">
                <a16:creationId xmlns:a16="http://schemas.microsoft.com/office/drawing/2014/main" id="{1894F631-B85A-8438-090E-000736864548}"/>
              </a:ext>
            </a:extLst>
          </p:cNvPr>
          <p:cNvSpPr>
            <a:spLocks noGrp="1"/>
          </p:cNvSpPr>
          <p:nvPr>
            <p:ph type="title"/>
          </p:nvPr>
        </p:nvSpPr>
        <p:spPr>
          <a:xfrm>
            <a:off x="323850" y="0"/>
            <a:ext cx="10515600" cy="1325563"/>
          </a:xfrm>
        </p:spPr>
        <p:txBody>
          <a:bodyPr/>
          <a:lstStyle/>
          <a:p>
            <a:r>
              <a:rPr lang="en-NZ" b="1" dirty="0">
                <a:solidFill>
                  <a:schemeClr val="bg1"/>
                </a:solidFill>
              </a:rPr>
              <a:t>Artemis III</a:t>
            </a:r>
            <a:r>
              <a:rPr lang="en-NZ" dirty="0">
                <a:solidFill>
                  <a:schemeClr val="bg1"/>
                </a:solidFill>
              </a:rPr>
              <a:t> 2027?</a:t>
            </a:r>
          </a:p>
        </p:txBody>
      </p:sp>
    </p:spTree>
    <p:extLst>
      <p:ext uri="{BB962C8B-B14F-4D97-AF65-F5344CB8AC3E}">
        <p14:creationId xmlns:p14="http://schemas.microsoft.com/office/powerpoint/2010/main" val="26607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rocket on a surface with a moon and two lights&#10;&#10;Description automatically generated with medium confidence">
            <a:extLst>
              <a:ext uri="{FF2B5EF4-FFF2-40B4-BE49-F238E27FC236}">
                <a16:creationId xmlns:a16="http://schemas.microsoft.com/office/drawing/2014/main" id="{D7093426-F633-5EE5-B56E-C81ADB054F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pic>
        <p:nvPicPr>
          <p:cNvPr id="1026" name="Picture 2" descr="The lunar Gateway space station will be about one sixth of the size of the International Space Station.">
            <a:extLst>
              <a:ext uri="{FF2B5EF4-FFF2-40B4-BE49-F238E27FC236}">
                <a16:creationId xmlns:a16="http://schemas.microsoft.com/office/drawing/2014/main" id="{486640B6-A051-3BB6-B883-2EC6B0429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782" y="680936"/>
            <a:ext cx="1941511" cy="109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C1948F-2727-ED10-3C15-931FF7E6B60D}"/>
              </a:ext>
            </a:extLst>
          </p:cNvPr>
          <p:cNvSpPr txBox="1"/>
          <p:nvPr/>
        </p:nvSpPr>
        <p:spPr>
          <a:xfrm>
            <a:off x="8113651" y="5223188"/>
            <a:ext cx="3252528" cy="1477328"/>
          </a:xfrm>
          <a:prstGeom prst="rect">
            <a:avLst/>
          </a:prstGeom>
          <a:solidFill>
            <a:schemeClr val="tx1">
              <a:lumMod val="75000"/>
              <a:lumOff val="25000"/>
            </a:schemeClr>
          </a:solidFill>
        </p:spPr>
        <p:txBody>
          <a:bodyPr wrap="square" rtlCol="0">
            <a:spAutoFit/>
          </a:bodyPr>
          <a:lstStyle/>
          <a:p>
            <a:r>
              <a:rPr lang="en-NZ" b="1" dirty="0">
                <a:solidFill>
                  <a:schemeClr val="bg1"/>
                </a:solidFill>
              </a:rPr>
              <a:t>…if we manage to solve:</a:t>
            </a:r>
          </a:p>
          <a:p>
            <a:pPr marL="285750" indent="-285750">
              <a:buFont typeface="Arial" panose="020B0604020202020204" pitchFamily="34" charset="0"/>
              <a:buChar char="•"/>
            </a:pPr>
            <a:r>
              <a:rPr lang="en-NZ" dirty="0">
                <a:solidFill>
                  <a:schemeClr val="bg1"/>
                </a:solidFill>
              </a:rPr>
              <a:t>Radiation shielding</a:t>
            </a:r>
          </a:p>
          <a:p>
            <a:pPr marL="285750" indent="-285750">
              <a:buFont typeface="Arial" panose="020B0604020202020204" pitchFamily="34" charset="0"/>
              <a:buChar char="•"/>
            </a:pPr>
            <a:r>
              <a:rPr lang="en-NZ" dirty="0">
                <a:solidFill>
                  <a:schemeClr val="bg1"/>
                </a:solidFill>
              </a:rPr>
              <a:t>Dust management</a:t>
            </a:r>
          </a:p>
          <a:p>
            <a:pPr marL="285750" indent="-285750">
              <a:buFont typeface="Arial" panose="020B0604020202020204" pitchFamily="34" charset="0"/>
              <a:buChar char="•"/>
            </a:pPr>
            <a:r>
              <a:rPr lang="en-NZ" dirty="0">
                <a:solidFill>
                  <a:schemeClr val="bg1"/>
                </a:solidFill>
              </a:rPr>
              <a:t>Living in 1/6</a:t>
            </a:r>
            <a:r>
              <a:rPr lang="en-NZ" baseline="30000" dirty="0">
                <a:solidFill>
                  <a:schemeClr val="bg1"/>
                </a:solidFill>
              </a:rPr>
              <a:t>th</a:t>
            </a:r>
            <a:r>
              <a:rPr lang="en-NZ" dirty="0">
                <a:solidFill>
                  <a:schemeClr val="bg1"/>
                </a:solidFill>
              </a:rPr>
              <a:t> gravity</a:t>
            </a:r>
          </a:p>
          <a:p>
            <a:pPr marL="285750" indent="-285750">
              <a:buFont typeface="Arial" panose="020B0604020202020204" pitchFamily="34" charset="0"/>
              <a:buChar char="•"/>
            </a:pPr>
            <a:r>
              <a:rPr lang="en-NZ" b="1" dirty="0">
                <a:solidFill>
                  <a:schemeClr val="bg1"/>
                </a:solidFill>
              </a:rPr>
              <a:t>Space law??</a:t>
            </a:r>
          </a:p>
        </p:txBody>
      </p:sp>
      <p:sp>
        <p:nvSpPr>
          <p:cNvPr id="11" name="Title 1">
            <a:extLst>
              <a:ext uri="{FF2B5EF4-FFF2-40B4-BE49-F238E27FC236}">
                <a16:creationId xmlns:a16="http://schemas.microsoft.com/office/drawing/2014/main" id="{A8D0B46E-B6CF-5B10-A5E8-7B7E5DD61AAC}"/>
              </a:ext>
            </a:extLst>
          </p:cNvPr>
          <p:cNvSpPr>
            <a:spLocks noGrp="1"/>
          </p:cNvSpPr>
          <p:nvPr>
            <p:ph type="title"/>
          </p:nvPr>
        </p:nvSpPr>
        <p:spPr>
          <a:xfrm>
            <a:off x="323850" y="0"/>
            <a:ext cx="10515600" cy="1325563"/>
          </a:xfrm>
        </p:spPr>
        <p:txBody>
          <a:bodyPr/>
          <a:lstStyle/>
          <a:p>
            <a:r>
              <a:rPr lang="en-NZ" b="1" dirty="0">
                <a:solidFill>
                  <a:schemeClr val="bg1"/>
                </a:solidFill>
              </a:rPr>
              <a:t>2030s</a:t>
            </a:r>
            <a:r>
              <a:rPr lang="en-NZ" dirty="0">
                <a:solidFill>
                  <a:schemeClr val="bg1"/>
                </a:solidFill>
              </a:rPr>
              <a:t> and beyond?</a:t>
            </a:r>
          </a:p>
        </p:txBody>
      </p:sp>
      <p:sp>
        <p:nvSpPr>
          <p:cNvPr id="9" name="TextBox 8">
            <a:extLst>
              <a:ext uri="{FF2B5EF4-FFF2-40B4-BE49-F238E27FC236}">
                <a16:creationId xmlns:a16="http://schemas.microsoft.com/office/drawing/2014/main" id="{E13C6B6C-A482-7324-AF1B-0F2D5F7D1F73}"/>
              </a:ext>
            </a:extLst>
          </p:cNvPr>
          <p:cNvSpPr txBox="1"/>
          <p:nvPr/>
        </p:nvSpPr>
        <p:spPr>
          <a:xfrm>
            <a:off x="449065" y="1036097"/>
            <a:ext cx="3634562" cy="1200329"/>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Habitats</a:t>
            </a:r>
          </a:p>
          <a:p>
            <a:pPr marL="285750" indent="-285750">
              <a:buFont typeface="Arial" panose="020B0604020202020204" pitchFamily="34" charset="0"/>
              <a:buChar char="•"/>
            </a:pPr>
            <a:r>
              <a:rPr lang="en-NZ" dirty="0">
                <a:solidFill>
                  <a:schemeClr val="bg1"/>
                </a:solidFill>
              </a:rPr>
              <a:t>Pressurised rovers</a:t>
            </a:r>
          </a:p>
          <a:p>
            <a:pPr marL="285750" indent="-285750">
              <a:buFont typeface="Arial" panose="020B0604020202020204" pitchFamily="34" charset="0"/>
              <a:buChar char="•"/>
            </a:pPr>
            <a:r>
              <a:rPr lang="en-NZ" dirty="0">
                <a:solidFill>
                  <a:schemeClr val="bg1"/>
                </a:solidFill>
              </a:rPr>
              <a:t>Lunar space station “Gateway”</a:t>
            </a:r>
          </a:p>
          <a:p>
            <a:pPr marL="285750" indent="-285750">
              <a:buFont typeface="Arial" panose="020B0604020202020204" pitchFamily="34" charset="0"/>
              <a:buChar char="•"/>
            </a:pPr>
            <a:r>
              <a:rPr lang="en-NZ" b="1" dirty="0">
                <a:solidFill>
                  <a:schemeClr val="bg1"/>
                </a:solidFill>
              </a:rPr>
              <a:t>Ice mining operation</a:t>
            </a:r>
          </a:p>
        </p:txBody>
      </p:sp>
    </p:spTree>
    <p:extLst>
      <p:ext uri="{BB962C8B-B14F-4D97-AF65-F5344CB8AC3E}">
        <p14:creationId xmlns:p14="http://schemas.microsoft.com/office/powerpoint/2010/main" val="189359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10E1-16B2-F884-700B-C0035E2847E1}"/>
              </a:ext>
            </a:extLst>
          </p:cNvPr>
          <p:cNvSpPr>
            <a:spLocks noGrp="1"/>
          </p:cNvSpPr>
          <p:nvPr>
            <p:ph type="title"/>
          </p:nvPr>
        </p:nvSpPr>
        <p:spPr/>
        <p:txBody>
          <a:bodyPr/>
          <a:lstStyle/>
          <a:p>
            <a:r>
              <a:rPr lang="en-NZ" dirty="0">
                <a:solidFill>
                  <a:schemeClr val="bg1"/>
                </a:solidFill>
              </a:rPr>
              <a:t>Outer Space Treaty (1967)</a:t>
            </a:r>
          </a:p>
        </p:txBody>
      </p:sp>
      <p:sp>
        <p:nvSpPr>
          <p:cNvPr id="3" name="Content Placeholder 2">
            <a:extLst>
              <a:ext uri="{FF2B5EF4-FFF2-40B4-BE49-F238E27FC236}">
                <a16:creationId xmlns:a16="http://schemas.microsoft.com/office/drawing/2014/main" id="{ED41DFE5-40E8-C1A1-70F6-F76A2504E7C8}"/>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2910BD80-5447-33B9-41C3-FD34994A175D}"/>
              </a:ext>
            </a:extLst>
          </p:cNvPr>
          <p:cNvPicPr>
            <a:picLocks noChangeAspect="1"/>
          </p:cNvPicPr>
          <p:nvPr/>
        </p:nvPicPr>
        <p:blipFill>
          <a:blip r:embed="rId3"/>
          <a:stretch>
            <a:fillRect/>
          </a:stretch>
        </p:blipFill>
        <p:spPr>
          <a:xfrm>
            <a:off x="740168" y="2779436"/>
            <a:ext cx="10711663" cy="196639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53C7BF5-2032-9E96-DF06-E41C05B44C44}"/>
              </a:ext>
            </a:extLst>
          </p:cNvPr>
          <p:cNvSpPr txBox="1"/>
          <p:nvPr/>
        </p:nvSpPr>
        <p:spPr>
          <a:xfrm>
            <a:off x="899468" y="1265566"/>
            <a:ext cx="10393062" cy="646331"/>
          </a:xfrm>
          <a:prstGeom prst="rect">
            <a:avLst/>
          </a:prstGeom>
          <a:noFill/>
        </p:spPr>
        <p:txBody>
          <a:bodyPr wrap="square">
            <a:spAutoFit/>
          </a:bodyPr>
          <a:lstStyle/>
          <a:p>
            <a:r>
              <a:rPr lang="en-US" i="1" dirty="0">
                <a:solidFill>
                  <a:schemeClr val="bg1"/>
                </a:solidFill>
              </a:rPr>
              <a:t>Treaty on Principles Governing the Activities of States in the Exploration and Use of Outer Space, including the Moon and Other Celestial Bodies</a:t>
            </a:r>
            <a:endParaRPr lang="en-NZ" i="1" dirty="0">
              <a:solidFill>
                <a:schemeClr val="bg1"/>
              </a:solidFill>
            </a:endParaRPr>
          </a:p>
        </p:txBody>
      </p:sp>
    </p:spTree>
    <p:extLst>
      <p:ext uri="{BB962C8B-B14F-4D97-AF65-F5344CB8AC3E}">
        <p14:creationId xmlns:p14="http://schemas.microsoft.com/office/powerpoint/2010/main" val="3204273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D0B-6C5E-CA62-5148-D87A40751D30}"/>
              </a:ext>
            </a:extLst>
          </p:cNvPr>
          <p:cNvSpPr>
            <a:spLocks noGrp="1"/>
          </p:cNvSpPr>
          <p:nvPr>
            <p:ph type="title"/>
          </p:nvPr>
        </p:nvSpPr>
        <p:spPr>
          <a:xfrm>
            <a:off x="838200" y="500062"/>
            <a:ext cx="10515600" cy="1325563"/>
          </a:xfrm>
        </p:spPr>
        <p:txBody>
          <a:bodyPr>
            <a:normAutofit/>
          </a:bodyPr>
          <a:lstStyle/>
          <a:p>
            <a:r>
              <a:rPr lang="en-NZ" dirty="0">
                <a:solidFill>
                  <a:schemeClr val="bg1"/>
                </a:solidFill>
              </a:rPr>
              <a:t>Artemis Accords (2020)</a:t>
            </a:r>
            <a:br>
              <a:rPr lang="en-NZ" dirty="0">
                <a:solidFill>
                  <a:schemeClr val="bg1"/>
                </a:solidFill>
              </a:rPr>
            </a:br>
            <a:r>
              <a:rPr lang="en-US" sz="2200" i="1" dirty="0">
                <a:solidFill>
                  <a:schemeClr val="bg1"/>
                </a:solidFill>
              </a:rPr>
              <a:t>Principles for Cooperation in the Civil Exploration and Use of the Moon, Mars, Comets, and Asteroids for Peaceful Purposes</a:t>
            </a:r>
            <a:endParaRPr lang="en-NZ" i="1" dirty="0">
              <a:solidFill>
                <a:schemeClr val="bg1"/>
              </a:solidFill>
            </a:endParaRPr>
          </a:p>
        </p:txBody>
      </p:sp>
      <p:sp>
        <p:nvSpPr>
          <p:cNvPr id="3" name="Content Placeholder 2">
            <a:extLst>
              <a:ext uri="{FF2B5EF4-FFF2-40B4-BE49-F238E27FC236}">
                <a16:creationId xmlns:a16="http://schemas.microsoft.com/office/drawing/2014/main" id="{49DF598A-0FE6-62D5-6ADF-F5EB36098E57}"/>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3F5DA162-35DD-2F94-7F1C-01F5CDBBD376}"/>
              </a:ext>
            </a:extLst>
          </p:cNvPr>
          <p:cNvPicPr>
            <a:picLocks noChangeAspect="1"/>
          </p:cNvPicPr>
          <p:nvPr/>
        </p:nvPicPr>
        <p:blipFill>
          <a:blip r:embed="rId2"/>
          <a:stretch>
            <a:fillRect/>
          </a:stretch>
        </p:blipFill>
        <p:spPr>
          <a:xfrm>
            <a:off x="331304" y="2356034"/>
            <a:ext cx="11529391" cy="254736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9D9C303-89ED-40A9-F963-3A1CB58000E0}"/>
              </a:ext>
            </a:extLst>
          </p:cNvPr>
          <p:cNvSpPr/>
          <p:nvPr/>
        </p:nvSpPr>
        <p:spPr>
          <a:xfrm>
            <a:off x="4194313" y="3429000"/>
            <a:ext cx="7159487" cy="765313"/>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7574FA6E-B09F-DCA6-B918-D21D93B9BAF4}"/>
              </a:ext>
            </a:extLst>
          </p:cNvPr>
          <p:cNvSpPr/>
          <p:nvPr/>
        </p:nvSpPr>
        <p:spPr>
          <a:xfrm>
            <a:off x="944218" y="3811656"/>
            <a:ext cx="3250096" cy="382657"/>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B3A49E39-4AA4-973F-BACB-67ED7FFA1160}"/>
              </a:ext>
            </a:extLst>
          </p:cNvPr>
          <p:cNvSpPr/>
          <p:nvPr/>
        </p:nvSpPr>
        <p:spPr>
          <a:xfrm>
            <a:off x="944218" y="4194314"/>
            <a:ext cx="864704" cy="38265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9B39F4DC-28B7-0FA3-3681-721EF1EB847F}"/>
              </a:ext>
            </a:extLst>
          </p:cNvPr>
          <p:cNvPicPr>
            <a:picLocks noChangeAspect="1"/>
          </p:cNvPicPr>
          <p:nvPr/>
        </p:nvPicPr>
        <p:blipFill>
          <a:blip r:embed="rId3"/>
          <a:stretch>
            <a:fillRect/>
          </a:stretch>
        </p:blipFill>
        <p:spPr>
          <a:xfrm>
            <a:off x="331304" y="5033620"/>
            <a:ext cx="11704264" cy="152599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B40BEA3-BF59-2679-1DF7-1F141D55C9AD}"/>
              </a:ext>
            </a:extLst>
          </p:cNvPr>
          <p:cNvSpPr/>
          <p:nvPr/>
        </p:nvSpPr>
        <p:spPr>
          <a:xfrm>
            <a:off x="944217" y="5066610"/>
            <a:ext cx="6902323" cy="36719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35903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7" name="Picture 56" descr="A logo with a red white and blue design&#10;&#10;Description automatically generated">
            <a:extLst>
              <a:ext uri="{FF2B5EF4-FFF2-40B4-BE49-F238E27FC236}">
                <a16:creationId xmlns:a16="http://schemas.microsoft.com/office/drawing/2014/main" id="{5841AE0A-9C50-0AF9-8FFA-77C6487CDE4E}"/>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977852" y="4907713"/>
            <a:ext cx="2149065" cy="1882074"/>
          </a:xfrm>
          <a:prstGeom prst="rect">
            <a:avLst/>
          </a:prstGeom>
        </p:spPr>
      </p:pic>
      <p:pic>
        <p:nvPicPr>
          <p:cNvPr id="7" name="Picture 6" descr="A red arrow and grey circle with white text&#10;&#10;Description automatically generated">
            <a:extLst>
              <a:ext uri="{FF2B5EF4-FFF2-40B4-BE49-F238E27FC236}">
                <a16:creationId xmlns:a16="http://schemas.microsoft.com/office/drawing/2014/main" id="{3EBBE12B-E2D6-86B4-8E37-F6B2AD7262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5291" y="4494572"/>
            <a:ext cx="1688857" cy="1086629"/>
          </a:xfrm>
          <a:prstGeom prst="rect">
            <a:avLst/>
          </a:prstGeom>
        </p:spPr>
      </p:pic>
      <p:pic>
        <p:nvPicPr>
          <p:cNvPr id="30" name="Picture 29" descr="A logo with planets and stars&#10;&#10;Description automatically generated">
            <a:extLst>
              <a:ext uri="{FF2B5EF4-FFF2-40B4-BE49-F238E27FC236}">
                <a16:creationId xmlns:a16="http://schemas.microsoft.com/office/drawing/2014/main" id="{4601979A-8825-241C-7DFE-A06AC383D3F1}"/>
              </a:ext>
            </a:extLst>
          </p:cNvPr>
          <p:cNvPicPr>
            <a:picLocks noChangeAspect="1"/>
          </p:cNvPicPr>
          <p:nvPr/>
        </p:nvPicPr>
        <p:blipFill>
          <a:blip r:embed="rId6">
            <a:grayscl/>
            <a:alphaModFix amt="70000"/>
            <a:extLst>
              <a:ext uri="{28A0092B-C50C-407E-A947-70E740481C1C}">
                <a14:useLocalDpi xmlns:a14="http://schemas.microsoft.com/office/drawing/2010/main" val="0"/>
              </a:ext>
            </a:extLst>
          </a:blip>
          <a:stretch>
            <a:fillRect/>
          </a:stretch>
        </p:blipFill>
        <p:spPr>
          <a:xfrm>
            <a:off x="3729643" y="4779677"/>
            <a:ext cx="1979457" cy="1986078"/>
          </a:xfrm>
          <a:prstGeom prst="rect">
            <a:avLst/>
          </a:prstGeom>
        </p:spPr>
      </p:pic>
      <p:pic>
        <p:nvPicPr>
          <p:cNvPr id="28" name="Picture 27" descr="A red flag with a yellow and red symbol&#10;&#10;Description automatically generated">
            <a:extLst>
              <a:ext uri="{FF2B5EF4-FFF2-40B4-BE49-F238E27FC236}">
                <a16:creationId xmlns:a16="http://schemas.microsoft.com/office/drawing/2014/main" id="{1166D480-E74D-B188-E805-178E8B161607}"/>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192680" y="2558884"/>
            <a:ext cx="2076551" cy="1557413"/>
          </a:xfrm>
          <a:prstGeom prst="rect">
            <a:avLst/>
          </a:prstGeom>
        </p:spPr>
      </p:pic>
      <p:pic>
        <p:nvPicPr>
          <p:cNvPr id="12" name="Picture 11">
            <a:extLst>
              <a:ext uri="{FF2B5EF4-FFF2-40B4-BE49-F238E27FC236}">
                <a16:creationId xmlns:a16="http://schemas.microsoft.com/office/drawing/2014/main" id="{74D821CD-6470-BECF-9BB7-6EFB0AB60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9094" y="4978829"/>
            <a:ext cx="939585" cy="1879170"/>
          </a:xfrm>
          <a:prstGeom prst="rect">
            <a:avLst/>
          </a:prstGeom>
        </p:spPr>
      </p:pic>
      <p:pic>
        <p:nvPicPr>
          <p:cNvPr id="17" name="Picture 16" descr="A blue and black logo&#10;&#10;Description automatically generated">
            <a:extLst>
              <a:ext uri="{FF2B5EF4-FFF2-40B4-BE49-F238E27FC236}">
                <a16:creationId xmlns:a16="http://schemas.microsoft.com/office/drawing/2014/main" id="{043DA8EA-98BC-D736-98EC-90BE825831F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555050" y="4641617"/>
            <a:ext cx="1740162" cy="675791"/>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4487CCD-9401-5887-6420-94ECFDC24F5B}"/>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7005498" y="3789470"/>
            <a:ext cx="5321851" cy="665231"/>
          </a:xfrm>
          <a:prstGeom prst="rect">
            <a:avLst/>
          </a:prstGeom>
        </p:spPr>
      </p:pic>
      <p:pic>
        <p:nvPicPr>
          <p:cNvPr id="6" name="Picture 5" descr="A model of a space shuttle&#10;&#10;Description automatically generated">
            <a:extLst>
              <a:ext uri="{FF2B5EF4-FFF2-40B4-BE49-F238E27FC236}">
                <a16:creationId xmlns:a16="http://schemas.microsoft.com/office/drawing/2014/main" id="{9B922D8A-595A-6C92-B280-21E0045F24A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000" b="98000" l="10000" r="90000">
                        <a14:foregroundMark x1="49492" y1="9600" x2="49400" y2="10000"/>
                        <a14:foregroundMark x1="49677" y1="8800" x2="49492" y2="9600"/>
                        <a14:foregroundMark x1="50000" y1="7400" x2="49677" y2="8800"/>
                        <a14:foregroundMark x1="50000" y1="2000" x2="50000" y2="2000"/>
                        <a14:foregroundMark x1="42000" y1="91000" x2="54000" y2="91000"/>
                        <a14:foregroundMark x1="41800" y1="95800" x2="55400" y2="96800"/>
                        <a14:foregroundMark x1="48600" y1="98000" x2="48800" y2="98000"/>
                        <a14:backgroundMark x1="52200" y1="8800" x2="52200" y2="8800"/>
                        <a14:backgroundMark x1="48000" y1="9600" x2="48000" y2="9600"/>
                      </a14:backgroundRemoval>
                    </a14:imgEffect>
                  </a14:imgLayer>
                </a14:imgProps>
              </a:ext>
              <a:ext uri="{28A0092B-C50C-407E-A947-70E740481C1C}">
                <a14:useLocalDpi xmlns:a14="http://schemas.microsoft.com/office/drawing/2010/main" val="0"/>
              </a:ext>
            </a:extLst>
          </a:blip>
          <a:stretch>
            <a:fillRect/>
          </a:stretch>
        </p:blipFill>
        <p:spPr>
          <a:xfrm>
            <a:off x="8678065" y="4015167"/>
            <a:ext cx="2194442" cy="2842832"/>
          </a:xfrm>
          <a:prstGeom prst="rect">
            <a:avLst/>
          </a:prstGeom>
        </p:spPr>
      </p:pic>
      <p:pic>
        <p:nvPicPr>
          <p:cNvPr id="16" name="Picture 15" descr="A flag with stars and stripes&#10;&#10;Description automatically generated">
            <a:extLst>
              <a:ext uri="{FF2B5EF4-FFF2-40B4-BE49-F238E27FC236}">
                <a16:creationId xmlns:a16="http://schemas.microsoft.com/office/drawing/2014/main" id="{A02480C3-2D53-7F2D-BB0E-594A3F11D425}"/>
              </a:ext>
            </a:extLst>
          </p:cNvPr>
          <p:cNvPicPr>
            <a:picLocks noChangeAspect="1"/>
          </p:cNvPicPr>
          <p:nvPr/>
        </p:nvPicPr>
        <p:blipFill>
          <a:blip r:embed="rId15">
            <a:alphaModFix/>
            <a:extLst>
              <a:ext uri="{28A0092B-C50C-407E-A947-70E740481C1C}">
                <a14:useLocalDpi xmlns:a14="http://schemas.microsoft.com/office/drawing/2010/main" val="0"/>
              </a:ext>
            </a:extLst>
          </a:blip>
          <a:stretch>
            <a:fillRect/>
          </a:stretch>
        </p:blipFill>
        <p:spPr>
          <a:xfrm>
            <a:off x="9215639" y="2543335"/>
            <a:ext cx="2327120" cy="1263433"/>
          </a:xfrm>
          <a:prstGeom prst="rect">
            <a:avLst/>
          </a:prstGeom>
        </p:spPr>
      </p:pic>
      <p:pic>
        <p:nvPicPr>
          <p:cNvPr id="53" name="Picture 52" descr="A black and white logo&#10;&#10;Description automatically generated">
            <a:extLst>
              <a:ext uri="{FF2B5EF4-FFF2-40B4-BE49-F238E27FC236}">
                <a16:creationId xmlns:a16="http://schemas.microsoft.com/office/drawing/2014/main" id="{CE71E966-3835-E00B-F1AC-7F9EB20003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69649" y="6031290"/>
            <a:ext cx="1829106" cy="675791"/>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4" name="Picture 13" descr="A flag with stars and stripes&#10;&#10;Description automatically generated">
            <a:extLst>
              <a:ext uri="{FF2B5EF4-FFF2-40B4-BE49-F238E27FC236}">
                <a16:creationId xmlns:a16="http://schemas.microsoft.com/office/drawing/2014/main" id="{2F0046B3-537F-1D9A-D7F0-C84F5205C078}"/>
              </a:ext>
            </a:extLst>
          </p:cNvPr>
          <p:cNvPicPr>
            <a:picLocks noChangeAspect="1"/>
          </p:cNvPicPr>
          <p:nvPr/>
        </p:nvPicPr>
        <p:blipFill>
          <a:blip r:embed="rId15">
            <a:alphaModFix/>
            <a:grayscl/>
            <a:extLst>
              <a:ext uri="{28A0092B-C50C-407E-A947-70E740481C1C}">
                <a14:useLocalDpi xmlns:a14="http://schemas.microsoft.com/office/drawing/2010/main" val="0"/>
              </a:ext>
            </a:extLst>
          </a:blip>
          <a:stretch>
            <a:fillRect/>
          </a:stretch>
        </p:blipFill>
        <p:spPr>
          <a:xfrm>
            <a:off x="110699" y="2558884"/>
            <a:ext cx="2868603" cy="1557413"/>
          </a:xfrm>
          <a:prstGeom prst="rect">
            <a:avLst/>
          </a:prstGeom>
        </p:spPr>
      </p:pic>
      <p:pic>
        <p:nvPicPr>
          <p:cNvPr id="18" name="Picture 17" descr="A flag with a star on it&#10;&#10;Description automatically generated">
            <a:extLst>
              <a:ext uri="{FF2B5EF4-FFF2-40B4-BE49-F238E27FC236}">
                <a16:creationId xmlns:a16="http://schemas.microsoft.com/office/drawing/2014/main" id="{7D406343-249A-FB5A-D814-FC1FE01BA74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66172" y="2552403"/>
            <a:ext cx="1876038" cy="1248417"/>
          </a:xfrm>
          <a:prstGeom prst="rect">
            <a:avLst/>
          </a:prstGeom>
        </p:spPr>
      </p:pic>
      <p:pic>
        <p:nvPicPr>
          <p:cNvPr id="51" name="Graphic 50">
            <a:extLst>
              <a:ext uri="{FF2B5EF4-FFF2-40B4-BE49-F238E27FC236}">
                <a16:creationId xmlns:a16="http://schemas.microsoft.com/office/drawing/2014/main" id="{E0430CB8-DC2C-F5BA-748F-69C930F6E60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34611" y="5289366"/>
            <a:ext cx="1500224" cy="932572"/>
          </a:xfrm>
          <a:prstGeom prst="rect">
            <a:avLst/>
          </a:prstGeom>
        </p:spPr>
      </p:pic>
      <p:pic>
        <p:nvPicPr>
          <p:cNvPr id="55" name="Picture 54" descr="A blue circle with a red leaf and black text&#10;&#10;Description automatically generated">
            <a:extLst>
              <a:ext uri="{FF2B5EF4-FFF2-40B4-BE49-F238E27FC236}">
                <a16:creationId xmlns:a16="http://schemas.microsoft.com/office/drawing/2014/main" id="{0172F29E-AAF7-AD0A-AF6E-4A03FC24210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65118" y="5699574"/>
            <a:ext cx="1326589" cy="734726"/>
          </a:xfrm>
          <a:prstGeom prst="rect">
            <a:avLst/>
          </a:prstGeom>
        </p:spPr>
      </p:pic>
      <p:pic>
        <p:nvPicPr>
          <p:cNvPr id="5" name="Picture 4" descr="A logo with text and a satellite&#10;&#10;Description automatically generated with medium confidence">
            <a:extLst>
              <a:ext uri="{FF2B5EF4-FFF2-40B4-BE49-F238E27FC236}">
                <a16:creationId xmlns:a16="http://schemas.microsoft.com/office/drawing/2014/main" id="{1B238EC2-A9E3-165A-90E8-6BDA0835A6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33159" y="4634395"/>
            <a:ext cx="1158841" cy="1124076"/>
          </a:xfrm>
          <a:prstGeom prst="rect">
            <a:avLst/>
          </a:prstGeom>
        </p:spPr>
      </p:pic>
      <p:pic>
        <p:nvPicPr>
          <p:cNvPr id="11" name="Picture 10">
            <a:extLst>
              <a:ext uri="{FF2B5EF4-FFF2-40B4-BE49-F238E27FC236}">
                <a16:creationId xmlns:a16="http://schemas.microsoft.com/office/drawing/2014/main" id="{2C8B03D6-9952-B6D7-55D9-3D1E8BE2E07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6333" b="91333" l="42000" r="57778">
                        <a14:foregroundMark x1="49889" y1="6889" x2="49889" y2="6889"/>
                        <a14:foregroundMark x1="50111" y1="6444" x2="50111" y2="6444"/>
                        <a14:foregroundMark x1="49556" y1="91333" x2="49556" y2="91333"/>
                      </a14:backgroundRemoval>
                    </a14:imgEffect>
                  </a14:imgLayer>
                </a14:imgProps>
              </a:ext>
              <a:ext uri="{28A0092B-C50C-407E-A947-70E740481C1C}">
                <a14:useLocalDpi xmlns:a14="http://schemas.microsoft.com/office/drawing/2010/main" val="0"/>
              </a:ext>
            </a:extLst>
          </a:blip>
          <a:srcRect l="40220" r="40220"/>
          <a:stretch/>
        </p:blipFill>
        <p:spPr>
          <a:xfrm>
            <a:off x="8737204" y="3200191"/>
            <a:ext cx="753059" cy="3850187"/>
          </a:xfrm>
          <a:prstGeom prst="rect">
            <a:avLst/>
          </a:prstGeom>
        </p:spPr>
      </p:pic>
      <p:pic>
        <p:nvPicPr>
          <p:cNvPr id="26" name="Picture 25">
            <a:extLst>
              <a:ext uri="{FF2B5EF4-FFF2-40B4-BE49-F238E27FC236}">
                <a16:creationId xmlns:a16="http://schemas.microsoft.com/office/drawing/2014/main" id="{A45E903E-F54A-2E3C-FB5E-3E451C5AF19D}"/>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r="50914"/>
          <a:stretch/>
        </p:blipFill>
        <p:spPr>
          <a:xfrm>
            <a:off x="265805" y="3560929"/>
            <a:ext cx="785872" cy="3361660"/>
          </a:xfrm>
          <a:prstGeom prst="rect">
            <a:avLst/>
          </a:prstGeom>
        </p:spPr>
      </p:pic>
      <p:pic>
        <p:nvPicPr>
          <p:cNvPr id="20" name="Picture 19" descr="A person in a suit and tie&#10;&#10;Description automatically generated">
            <a:extLst>
              <a:ext uri="{FF2B5EF4-FFF2-40B4-BE49-F238E27FC236}">
                <a16:creationId xmlns:a16="http://schemas.microsoft.com/office/drawing/2014/main" id="{1C950244-FA44-5E20-5928-71EE678584B2}"/>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0" b="98084" l="9483" r="95690">
                        <a14:foregroundMark x1="14080" y1="7663" x2="14080" y2="7663"/>
                        <a14:foregroundMark x1="8333" y1="29502" x2="12356" y2="4215"/>
                        <a14:foregroundMark x1="12356" y1="4215" x2="23276" y2="383"/>
                        <a14:foregroundMark x1="23276" y1="383" x2="29885" y2="3448"/>
                        <a14:foregroundMark x1="18391" y1="95019" x2="81609" y2="92337"/>
                        <a14:foregroundMark x1="81609" y1="92337" x2="71264" y2="78927"/>
                        <a14:foregroundMark x1="71264" y1="78927" x2="31034" y2="86973"/>
                        <a14:foregroundMark x1="31034" y1="86973" x2="11494" y2="98467"/>
                        <a14:foregroundMark x1="95690" y1="91188" x2="95690" y2="91188"/>
                      </a14:backgroundRemoval>
                    </a14:imgEffect>
                  </a14:imgLayer>
                </a14:imgProps>
              </a:ext>
              <a:ext uri="{28A0092B-C50C-407E-A947-70E740481C1C}">
                <a14:useLocalDpi xmlns:a14="http://schemas.microsoft.com/office/drawing/2010/main" val="0"/>
              </a:ext>
            </a:extLst>
          </a:blip>
          <a:stretch>
            <a:fillRect/>
          </a:stretch>
        </p:blipFill>
        <p:spPr>
          <a:xfrm>
            <a:off x="878219" y="3649131"/>
            <a:ext cx="4266953" cy="3200216"/>
          </a:xfrm>
          <a:prstGeom prst="rect">
            <a:avLst/>
          </a:prstGeom>
        </p:spPr>
      </p:pic>
      <p:pic>
        <p:nvPicPr>
          <p:cNvPr id="27" name="Picture 26">
            <a:extLst>
              <a:ext uri="{FF2B5EF4-FFF2-40B4-BE49-F238E27FC236}">
                <a16:creationId xmlns:a16="http://schemas.microsoft.com/office/drawing/2014/main" id="{21219329-21AF-F346-674B-3F72C17A72C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l="49997"/>
          <a:stretch/>
        </p:blipFill>
        <p:spPr>
          <a:xfrm>
            <a:off x="3570128" y="3728576"/>
            <a:ext cx="759280" cy="3188315"/>
          </a:xfrm>
          <a:prstGeom prst="rect">
            <a:avLst/>
          </a:prstGeom>
        </p:spPr>
      </p:pic>
      <p:pic>
        <p:nvPicPr>
          <p:cNvPr id="2" name="Picture 1" descr="A group of rockets in different colors&#10;&#10;Description automatically generated">
            <a:extLst>
              <a:ext uri="{FF2B5EF4-FFF2-40B4-BE49-F238E27FC236}">
                <a16:creationId xmlns:a16="http://schemas.microsoft.com/office/drawing/2014/main" id="{E0FB46DF-A20E-3A82-CBE5-674443D8CDB8}"/>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26866" b="86940" l="13403" r="20938">
                        <a14:foregroundMark x1="16701" y1="31269" x2="16701" y2="31269"/>
                        <a14:foregroundMark x1="16701" y1="28657" x2="16701" y2="28657"/>
                        <a14:foregroundMark x1="15208" y1="64552" x2="15208" y2="64552"/>
                        <a14:foregroundMark x1="17188" y1="84104" x2="17188" y2="84104"/>
                        <a14:foregroundMark x1="15208" y1="85224" x2="15208" y2="85224"/>
                        <a14:foregroundMark x1="18403" y1="85224" x2="18403" y2="85224"/>
                        <a14:foregroundMark x1="16806" y1="84925" x2="16806" y2="84925"/>
                        <a14:foregroundMark x1="17049" y1="86493" x2="17049" y2="86493"/>
                        <a14:foregroundMark x1="16806" y1="26866" x2="16806" y2="26866"/>
                        <a14:foregroundMark x1="14688" y1="86791" x2="14688" y2="86791"/>
                        <a14:foregroundMark x1="15104" y1="86791" x2="15104" y2="86791"/>
                        <a14:foregroundMark x1="15556" y1="86716" x2="15556" y2="86716"/>
                        <a14:foregroundMark x1="16250" y1="86716" x2="16250" y2="86716"/>
                        <a14:foregroundMark x1="17361" y1="86940" x2="17361" y2="86940"/>
                        <a14:foregroundMark x1="13403" y1="86045" x2="13403" y2="86045"/>
                        <a14:foregroundMark x1="17917" y1="86940" x2="17917" y2="86940"/>
                        <a14:foregroundMark x1="18299" y1="86940" x2="18299" y2="86940"/>
                        <a14:foregroundMark x1="18785" y1="86791" x2="18785" y2="86791"/>
                        <a14:foregroundMark x1="16354" y1="86940" x2="16354" y2="86940"/>
                      </a14:backgroundRemoval>
                    </a14:imgEffect>
                  </a14:imgLayer>
                </a14:imgProps>
              </a:ext>
              <a:ext uri="{28A0092B-C50C-407E-A947-70E740481C1C}">
                <a14:useLocalDpi xmlns:a14="http://schemas.microsoft.com/office/drawing/2010/main" val="0"/>
              </a:ext>
            </a:extLst>
          </a:blip>
          <a:srcRect l="12755" t="26529" r="78117" b="11901"/>
          <a:stretch/>
        </p:blipFill>
        <p:spPr>
          <a:xfrm>
            <a:off x="8061373" y="4334493"/>
            <a:ext cx="816476" cy="2562416"/>
          </a:xfrm>
          <a:prstGeom prst="rect">
            <a:avLst/>
          </a:prstGeom>
        </p:spPr>
      </p:pic>
      <p:pic>
        <p:nvPicPr>
          <p:cNvPr id="1026" name="Picture 2" descr="Debate rages over moon water">
            <a:extLst>
              <a:ext uri="{FF2B5EF4-FFF2-40B4-BE49-F238E27FC236}">
                <a16:creationId xmlns:a16="http://schemas.microsoft.com/office/drawing/2014/main" id="{F100E2EA-8100-3967-AE75-8F78BE7C3FB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19766" y="3572382"/>
            <a:ext cx="1140616" cy="64088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62EC6F-1539-75A9-6BC0-DF12ADFEFE20}"/>
              </a:ext>
            </a:extLst>
          </p:cNvPr>
          <p:cNvSpPr/>
          <p:nvPr/>
        </p:nvSpPr>
        <p:spPr>
          <a:xfrm>
            <a:off x="5887404" y="3087632"/>
            <a:ext cx="397721" cy="19819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 name="Straight Connector 7">
            <a:extLst>
              <a:ext uri="{FF2B5EF4-FFF2-40B4-BE49-F238E27FC236}">
                <a16:creationId xmlns:a16="http://schemas.microsoft.com/office/drawing/2014/main" id="{62B6F0BF-E074-6EC0-CB0A-30C566628CB8}"/>
              </a:ext>
            </a:extLst>
          </p:cNvPr>
          <p:cNvCxnSpPr>
            <a:cxnSpLocks/>
            <a:stCxn id="3" idx="1"/>
          </p:cNvCxnSpPr>
          <p:nvPr/>
        </p:nvCxnSpPr>
        <p:spPr>
          <a:xfrm flipH="1">
            <a:off x="5503706" y="3186732"/>
            <a:ext cx="383698" cy="3856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0C0E4FA-9264-27BE-83B3-464CE0C4597B}"/>
              </a:ext>
            </a:extLst>
          </p:cNvPr>
          <p:cNvCxnSpPr>
            <a:cxnSpLocks/>
            <a:stCxn id="3" idx="3"/>
          </p:cNvCxnSpPr>
          <p:nvPr/>
        </p:nvCxnSpPr>
        <p:spPr>
          <a:xfrm>
            <a:off x="6285125" y="3186732"/>
            <a:ext cx="375257" cy="385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080" name="Picture 8" descr="Starlink Installation &amp; Setup - Geeks on Wheels">
            <a:extLst>
              <a:ext uri="{FF2B5EF4-FFF2-40B4-BE49-F238E27FC236}">
                <a16:creationId xmlns:a16="http://schemas.microsoft.com/office/drawing/2014/main" id="{1BFB8148-C1D0-FB22-BE9D-D0503EDC683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679282" y="-58891"/>
            <a:ext cx="3288110" cy="32973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CDCFF34-17C3-F195-83E2-2DD371A79113}"/>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6452" b="97742" l="5184" r="89967">
                        <a14:foregroundMark x1="10033" y1="65161" x2="58027" y2="90968"/>
                        <a14:foregroundMark x1="58027" y1="90968" x2="85619" y2="81935"/>
                        <a14:foregroundMark x1="85619" y1="81935" x2="54515" y2="83871"/>
                        <a14:foregroundMark x1="10535" y1="57742" x2="40970" y2="94194"/>
                        <a14:foregroundMark x1="40970" y1="94194" x2="85452" y2="97742"/>
                        <a14:foregroundMark x1="85452" y1="97742" x2="89799" y2="93548"/>
                        <a14:foregroundMark x1="7860" y1="91613" x2="10535" y2="53548"/>
                        <a14:foregroundMark x1="6689" y1="79355" x2="6522" y2="94839"/>
                        <a14:foregroundMark x1="39298" y1="7097" x2="55184" y2="6774"/>
                        <a14:foregroundMark x1="5518" y1="93548" x2="9532" y2="56129"/>
                        <a14:foregroundMark x1="5184" y1="97742" x2="6187" y2="74516"/>
                      </a14:backgroundRemoval>
                    </a14:imgEffect>
                  </a14:imgLayer>
                </a14:imgProps>
              </a:ext>
            </a:extLst>
          </a:blip>
          <a:stretch>
            <a:fillRect/>
          </a:stretch>
        </p:blipFill>
        <p:spPr>
          <a:xfrm>
            <a:off x="5216645" y="1576389"/>
            <a:ext cx="1760276" cy="912517"/>
          </a:xfrm>
          <a:prstGeom prst="rect">
            <a:avLst/>
          </a:prstGeom>
        </p:spPr>
      </p:pic>
      <p:sp>
        <p:nvSpPr>
          <p:cNvPr id="4" name="Title 1">
            <a:extLst>
              <a:ext uri="{FF2B5EF4-FFF2-40B4-BE49-F238E27FC236}">
                <a16:creationId xmlns:a16="http://schemas.microsoft.com/office/drawing/2014/main" id="{39F24119-5853-96BC-7769-991E9D48B38F}"/>
              </a:ext>
            </a:extLst>
          </p:cNvPr>
          <p:cNvSpPr txBox="1">
            <a:spLocks/>
          </p:cNvSpPr>
          <p:nvPr/>
        </p:nvSpPr>
        <p:spPr>
          <a:xfrm>
            <a:off x="-198878" y="63245"/>
            <a:ext cx="12590585" cy="2246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NZ" sz="5100" dirty="0">
              <a:solidFill>
                <a:srgbClr val="FFFFFF"/>
              </a:solidFill>
            </a:endParaRPr>
          </a:p>
        </p:txBody>
      </p:sp>
      <p:pic>
        <p:nvPicPr>
          <p:cNvPr id="3078" name="Picture 6" descr="Sputnik satellite by SamuelBlomquist10 on DeviantArt">
            <a:extLst>
              <a:ext uri="{FF2B5EF4-FFF2-40B4-BE49-F238E27FC236}">
                <a16:creationId xmlns:a16="http://schemas.microsoft.com/office/drawing/2014/main" id="{4E1A09D9-03E4-903A-9F8A-E517D0DC99D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3650" y="113336"/>
            <a:ext cx="4457889" cy="33434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red planet with black background&#10;&#10;Description automatically generated">
            <a:extLst>
              <a:ext uri="{FF2B5EF4-FFF2-40B4-BE49-F238E27FC236}">
                <a16:creationId xmlns:a16="http://schemas.microsoft.com/office/drawing/2014/main" id="{A579DFB9-ECDF-3A5E-442E-4F35118C534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202487" y="408117"/>
            <a:ext cx="334464" cy="345429"/>
          </a:xfrm>
          <a:prstGeom prst="rect">
            <a:avLst/>
          </a:prstGeom>
        </p:spPr>
      </p:pic>
    </p:spTree>
    <p:extLst>
      <p:ext uri="{BB962C8B-B14F-4D97-AF65-F5344CB8AC3E}">
        <p14:creationId xmlns:p14="http://schemas.microsoft.com/office/powerpoint/2010/main" val="2574613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42"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par>
                          <p:cTn id="51" fill="hold">
                            <p:stCondLst>
                              <p:cond delay="5000"/>
                            </p:stCondLst>
                            <p:childTnLst>
                              <p:par>
                                <p:cTn id="52" presetID="42"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0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6500"/>
                            </p:stCondLst>
                            <p:childTnLst>
                              <p:par>
                                <p:cTn id="65" presetID="10" presetClass="entr" presetSubtype="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70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par>
                          <p:cTn id="72" fill="hold">
                            <p:stCondLst>
                              <p:cond delay="7500"/>
                            </p:stCondLst>
                            <p:childTnLst>
                              <p:par>
                                <p:cTn id="73" presetID="10" presetClass="entr" presetSubtype="0" fill="hold"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par>
                          <p:cTn id="76" fill="hold">
                            <p:stCondLst>
                              <p:cond delay="8000"/>
                            </p:stCondLst>
                            <p:childTnLst>
                              <p:par>
                                <p:cTn id="77" presetID="10" presetClass="entr" presetSubtype="0"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par>
                                <p:cTn id="80" presetID="42" presetClass="entr" presetSubtype="0"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1000"/>
                                        <p:tgtEl>
                                          <p:spTgt spid="12"/>
                                        </p:tgtEl>
                                      </p:cBhvr>
                                    </p:animEffect>
                                    <p:anim calcmode="lin" valueType="num">
                                      <p:cBhvr>
                                        <p:cTn id="83" dur="1000" fill="hold"/>
                                        <p:tgtEl>
                                          <p:spTgt spid="12"/>
                                        </p:tgtEl>
                                        <p:attrNameLst>
                                          <p:attrName>ppt_x</p:attrName>
                                        </p:attrNameLst>
                                      </p:cBhvr>
                                      <p:tavLst>
                                        <p:tav tm="0">
                                          <p:val>
                                            <p:strVal val="#ppt_x"/>
                                          </p:val>
                                        </p:tav>
                                        <p:tav tm="100000">
                                          <p:val>
                                            <p:strVal val="#ppt_x"/>
                                          </p:val>
                                        </p:tav>
                                      </p:tavLst>
                                    </p:anim>
                                    <p:anim calcmode="lin" valueType="num">
                                      <p:cBhvr>
                                        <p:cTn id="84" dur="1000" fill="hold"/>
                                        <p:tgtEl>
                                          <p:spTgt spid="12"/>
                                        </p:tgtEl>
                                        <p:attrNameLst>
                                          <p:attrName>ppt_y</p:attrName>
                                        </p:attrNameLst>
                                      </p:cBhvr>
                                      <p:tavLst>
                                        <p:tav tm="0">
                                          <p:val>
                                            <p:strVal val="#ppt_y+.1"/>
                                          </p:val>
                                        </p:tav>
                                        <p:tav tm="100000">
                                          <p:val>
                                            <p:strVal val="#ppt_y"/>
                                          </p:val>
                                        </p:tav>
                                      </p:tavLst>
                                    </p:anim>
                                  </p:childTnLst>
                                </p:cTn>
                              </p:par>
                            </p:childTnLst>
                          </p:cTn>
                        </p:par>
                        <p:par>
                          <p:cTn id="85" fill="hold">
                            <p:stCondLst>
                              <p:cond delay="9000"/>
                            </p:stCondLst>
                            <p:childTnLst>
                              <p:par>
                                <p:cTn id="86" presetID="10" presetClass="entr" presetSubtype="0"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childTnLst>
                          </p:cTn>
                        </p:par>
                        <p:par>
                          <p:cTn id="89" fill="hold">
                            <p:stCondLst>
                              <p:cond delay="9500"/>
                            </p:stCondLst>
                            <p:childTnLst>
                              <p:par>
                                <p:cTn id="90" presetID="14" presetClass="entr" presetSubtype="10" fill="hold" grpId="0" nodeType="after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randombar(horizontal)">
                                      <p:cBhvr>
                                        <p:cTn id="92" dur="500"/>
                                        <p:tgtEl>
                                          <p:spTgt spid="3"/>
                                        </p:tgtEl>
                                      </p:cBhvr>
                                    </p:animEffect>
                                  </p:childTnLst>
                                </p:cTn>
                              </p:par>
                              <p:par>
                                <p:cTn id="93" presetID="14" presetClass="entr" presetSubtype="1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randombar(horizontal)">
                                      <p:cBhvr>
                                        <p:cTn id="95" dur="500"/>
                                        <p:tgtEl>
                                          <p:spTgt spid="8"/>
                                        </p:tgtEl>
                                      </p:cBhvr>
                                    </p:animEffect>
                                  </p:childTnLst>
                                </p:cTn>
                              </p:par>
                              <p:par>
                                <p:cTn id="96" presetID="14" presetClass="entr" presetSubtype="10"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randombar(horizontal)">
                                      <p:cBhvr>
                                        <p:cTn id="98" dur="500"/>
                                        <p:tgtEl>
                                          <p:spTgt spid="21"/>
                                        </p:tgtEl>
                                      </p:cBhvr>
                                    </p:animEffect>
                                  </p:childTnLst>
                                </p:cTn>
                              </p:par>
                              <p:par>
                                <p:cTn id="99" presetID="14" presetClass="entr" presetSubtype="10" fill="hold" nodeType="withEffect">
                                  <p:stCondLst>
                                    <p:cond delay="0"/>
                                  </p:stCondLst>
                                  <p:childTnLst>
                                    <p:set>
                                      <p:cBhvr>
                                        <p:cTn id="100" dur="1" fill="hold">
                                          <p:stCondLst>
                                            <p:cond delay="0"/>
                                          </p:stCondLst>
                                        </p:cTn>
                                        <p:tgtEl>
                                          <p:spTgt spid="1026"/>
                                        </p:tgtEl>
                                        <p:attrNameLst>
                                          <p:attrName>style.visibility</p:attrName>
                                        </p:attrNameLst>
                                      </p:cBhvr>
                                      <p:to>
                                        <p:strVal val="visible"/>
                                      </p:to>
                                    </p:set>
                                    <p:animEffect transition="in" filter="randombar(horizontal)">
                                      <p:cBhvr>
                                        <p:cTn id="101" dur="500"/>
                                        <p:tgtEl>
                                          <p:spTgt spid="1026"/>
                                        </p:tgtEl>
                                      </p:cBhvr>
                                    </p:animEffect>
                                  </p:childTnLst>
                                </p:cTn>
                              </p:par>
                            </p:childTnLst>
                          </p:cTn>
                        </p:par>
                        <p:par>
                          <p:cTn id="102" fill="hold">
                            <p:stCondLst>
                              <p:cond delay="10000"/>
                            </p:stCondLst>
                            <p:childTnLst>
                              <p:par>
                                <p:cTn id="103" presetID="10" presetClass="entr" presetSubtype="0" fill="hold" nodeType="after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childTnLst>
                          </p:cTn>
                        </p:par>
                        <p:par>
                          <p:cTn id="106" fill="hold">
                            <p:stCondLst>
                              <p:cond delay="10500"/>
                            </p:stCondLst>
                            <p:childTnLst>
                              <p:par>
                                <p:cTn id="107" presetID="10" presetClass="entr" presetSubtype="0" fill="hold" grpId="0" nodeType="afterEffect" nodePh="1">
                                  <p:stCondLst>
                                    <p:cond delay="0"/>
                                  </p:stCondLst>
                                  <p:endCondLst>
                                    <p:cond evt="begin" delay="0">
                                      <p:tn val="107"/>
                                    </p:cond>
                                  </p:endCondLst>
                                  <p:iterate type="lt">
                                    <p:tmPct val="10000"/>
                                  </p:iterate>
                                  <p:childTnLst>
                                    <p:set>
                                      <p:cBhvr>
                                        <p:cTn id="108" dur="1" fill="hold">
                                          <p:stCondLst>
                                            <p:cond delay="0"/>
                                          </p:stCondLst>
                                        </p:cTn>
                                        <p:tgtEl>
                                          <p:spTgt spid="4"/>
                                        </p:tgtEl>
                                        <p:attrNameLst>
                                          <p:attrName>style.visibility</p:attrName>
                                        </p:attrNameLst>
                                      </p:cBhvr>
                                      <p:to>
                                        <p:strVal val="visible"/>
                                      </p:to>
                                    </p:set>
                                    <p:animEffect transition="in" filter="fade">
                                      <p:cBhvr>
                                        <p:cTn id="10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07A2-C7C0-1816-2C17-D63597E1675B}"/>
              </a:ext>
            </a:extLst>
          </p:cNvPr>
          <p:cNvSpPr>
            <a:spLocks noGrp="1"/>
          </p:cNvSpPr>
          <p:nvPr>
            <p:ph type="title"/>
          </p:nvPr>
        </p:nvSpPr>
        <p:spPr/>
        <p:txBody>
          <a:bodyPr/>
          <a:lstStyle/>
          <a:p>
            <a:r>
              <a:rPr lang="en-NZ" dirty="0"/>
              <a:t>The Globalisation of Space</a:t>
            </a:r>
          </a:p>
        </p:txBody>
      </p:sp>
      <p:sp>
        <p:nvSpPr>
          <p:cNvPr id="12" name="Content Placeholder 11">
            <a:extLst>
              <a:ext uri="{FF2B5EF4-FFF2-40B4-BE49-F238E27FC236}">
                <a16:creationId xmlns:a16="http://schemas.microsoft.com/office/drawing/2014/main" id="{6101006E-F853-156F-37D6-A25BDD88B89D}"/>
              </a:ext>
            </a:extLst>
          </p:cNvPr>
          <p:cNvSpPr>
            <a:spLocks noGrp="1"/>
          </p:cNvSpPr>
          <p:nvPr>
            <p:ph idx="1"/>
          </p:nvPr>
        </p:nvSpPr>
        <p:spPr>
          <a:xfrm>
            <a:off x="517689" y="1995307"/>
            <a:ext cx="10515600" cy="4351338"/>
          </a:xfrm>
        </p:spPr>
        <p:txBody>
          <a:bodyPr/>
          <a:lstStyle/>
          <a:p>
            <a:endParaRPr lang="en-NZ" dirty="0"/>
          </a:p>
        </p:txBody>
      </p:sp>
      <p:pic>
        <p:nvPicPr>
          <p:cNvPr id="6" name="Content Placeholder 5" descr="A graph of a graph showing different colored bars&#10;&#10;AI-generated content may be incorrect.">
            <a:extLst>
              <a:ext uri="{FF2B5EF4-FFF2-40B4-BE49-F238E27FC236}">
                <a16:creationId xmlns:a16="http://schemas.microsoft.com/office/drawing/2014/main" id="{DEE86948-548B-70E2-F222-BB68750D1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513" y="1424440"/>
            <a:ext cx="8475952" cy="4922205"/>
          </a:xfrm>
          <a:prstGeom prst="rect">
            <a:avLst/>
          </a:prstGeom>
        </p:spPr>
      </p:pic>
    </p:spTree>
    <p:extLst>
      <p:ext uri="{BB962C8B-B14F-4D97-AF65-F5344CB8AC3E}">
        <p14:creationId xmlns:p14="http://schemas.microsoft.com/office/powerpoint/2010/main" val="3418332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C48A276-CAE8-68AA-4BBF-8E73A2E72BDC}"/>
              </a:ext>
            </a:extLst>
          </p:cNvPr>
          <p:cNvSpPr>
            <a:spLocks noGrp="1"/>
          </p:cNvSpPr>
          <p:nvPr>
            <p:ph type="title"/>
          </p:nvPr>
        </p:nvSpPr>
        <p:spPr>
          <a:xfrm rot="16200000">
            <a:off x="-1325880" y="1947672"/>
            <a:ext cx="5961888" cy="2788920"/>
          </a:xfrm>
        </p:spPr>
        <p:txBody>
          <a:bodyPr anchor="ctr">
            <a:normAutofit/>
          </a:bodyPr>
          <a:lstStyle/>
          <a:p>
            <a:r>
              <a:rPr lang="en-NZ" sz="4000" dirty="0">
                <a:solidFill>
                  <a:schemeClr val="bg1"/>
                </a:solidFill>
              </a:rPr>
              <a:t>More space = more good?</a:t>
            </a:r>
          </a:p>
        </p:txBody>
      </p:sp>
      <p:graphicFrame>
        <p:nvGraphicFramePr>
          <p:cNvPr id="5" name="Content Placeholder 2">
            <a:extLst>
              <a:ext uri="{FF2B5EF4-FFF2-40B4-BE49-F238E27FC236}">
                <a16:creationId xmlns:a16="http://schemas.microsoft.com/office/drawing/2014/main" id="{FEF8DDE9-5C97-E6F4-084C-26B731FB52CA}"/>
              </a:ext>
            </a:extLst>
          </p:cNvPr>
          <p:cNvGraphicFramePr>
            <a:graphicFrameLocks noGrp="1"/>
          </p:cNvGraphicFramePr>
          <p:nvPr>
            <p:ph idx="1"/>
            <p:extLst>
              <p:ext uri="{D42A27DB-BD31-4B8C-83A1-F6EECF244321}">
                <p14:modId xmlns:p14="http://schemas.microsoft.com/office/powerpoint/2010/main" val="2814537485"/>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4" descr="undefined">
            <a:extLst>
              <a:ext uri="{FF2B5EF4-FFF2-40B4-BE49-F238E27FC236}">
                <a16:creationId xmlns:a16="http://schemas.microsoft.com/office/drawing/2014/main" id="{74C4507E-EB8C-5617-DB6F-1D5E359EC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0595" y="3956120"/>
            <a:ext cx="1630802" cy="2478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undefined">
            <a:extLst>
              <a:ext uri="{FF2B5EF4-FFF2-40B4-BE49-F238E27FC236}">
                <a16:creationId xmlns:a16="http://schemas.microsoft.com/office/drawing/2014/main" id="{D334F705-BC0B-18EC-0C8A-2A9E810B9E8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064" r="29370" b="38948"/>
          <a:stretch/>
        </p:blipFill>
        <p:spPr bwMode="auto">
          <a:xfrm>
            <a:off x="10300596" y="490070"/>
            <a:ext cx="1630801" cy="2817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00CDB6A-44E0-66CB-34A0-A8217B402286}"/>
              </a:ext>
            </a:extLst>
          </p:cNvPr>
          <p:cNvCxnSpPr/>
          <p:nvPr/>
        </p:nvCxnSpPr>
        <p:spPr>
          <a:xfrm>
            <a:off x="9056621" y="6015669"/>
            <a:ext cx="91214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119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1" name="Picture 50" descr="A close-up of a space rover&#10;&#10;Description automatically generated">
            <a:extLst>
              <a:ext uri="{FF2B5EF4-FFF2-40B4-BE49-F238E27FC236}">
                <a16:creationId xmlns:a16="http://schemas.microsoft.com/office/drawing/2014/main" id="{70EC0349-A711-82DA-A146-8D29CDD48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27146" y="4425203"/>
            <a:ext cx="1517512" cy="1681375"/>
          </a:xfrm>
          <a:prstGeom prst="rect">
            <a:avLst/>
          </a:prstGeom>
        </p:spPr>
      </p:pic>
      <p:sp>
        <p:nvSpPr>
          <p:cNvPr id="2" name="Title 1">
            <a:extLst>
              <a:ext uri="{FF2B5EF4-FFF2-40B4-BE49-F238E27FC236}">
                <a16:creationId xmlns:a16="http://schemas.microsoft.com/office/drawing/2014/main" id="{5842CD7B-9992-F548-796F-B4DF8CF61FF9}"/>
              </a:ext>
            </a:extLst>
          </p:cNvPr>
          <p:cNvSpPr>
            <a:spLocks noGrp="1"/>
          </p:cNvSpPr>
          <p:nvPr>
            <p:ph type="title"/>
          </p:nvPr>
        </p:nvSpPr>
        <p:spPr>
          <a:xfrm>
            <a:off x="1471625" y="172519"/>
            <a:ext cx="9248749" cy="1325563"/>
          </a:xfrm>
        </p:spPr>
        <p:txBody>
          <a:bodyPr>
            <a:normAutofit/>
          </a:bodyPr>
          <a:lstStyle/>
          <a:p>
            <a:pPr algn="ctr"/>
            <a:r>
              <a:rPr lang="en-NZ" sz="4800" b="1" dirty="0">
                <a:solidFill>
                  <a:schemeClr val="bg1"/>
                </a:solidFill>
              </a:rPr>
              <a:t>The Moon is a Harsh Mistress</a:t>
            </a:r>
            <a:br>
              <a:rPr lang="en-NZ" sz="4800" dirty="0">
                <a:solidFill>
                  <a:schemeClr val="bg1"/>
                </a:solidFill>
              </a:rPr>
            </a:br>
            <a:r>
              <a:rPr lang="en-NZ" sz="3600" dirty="0">
                <a:solidFill>
                  <a:schemeClr val="bg1"/>
                </a:solidFill>
              </a:rPr>
              <a:t>Robotic landing attempts so far this century</a:t>
            </a:r>
            <a:endParaRPr lang="en-NZ" sz="4800" dirty="0">
              <a:solidFill>
                <a:schemeClr val="bg1"/>
              </a:solidFill>
            </a:endParaRPr>
          </a:p>
        </p:txBody>
      </p:sp>
      <p:pic>
        <p:nvPicPr>
          <p:cNvPr id="5" name="Content Placeholder 4" descr="A space vehicle on the moon&#10;&#10;Description automatically generated">
            <a:extLst>
              <a:ext uri="{FF2B5EF4-FFF2-40B4-BE49-F238E27FC236}">
                <a16:creationId xmlns:a16="http://schemas.microsoft.com/office/drawing/2014/main" id="{A5B45356-E872-6997-2CB6-02728618D9B5}"/>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r="22153"/>
          <a:stretch/>
        </p:blipFill>
        <p:spPr>
          <a:xfrm>
            <a:off x="9744415" y="1941937"/>
            <a:ext cx="1846864" cy="1573027"/>
          </a:xfrm>
        </p:spPr>
      </p:pic>
      <p:pic>
        <p:nvPicPr>
          <p:cNvPr id="7" name="Picture 6" descr="A space craft on the moon&#10;&#10;Description automatically generated">
            <a:extLst>
              <a:ext uri="{FF2B5EF4-FFF2-40B4-BE49-F238E27FC236}">
                <a16:creationId xmlns:a16="http://schemas.microsoft.com/office/drawing/2014/main" id="{89B08AE3-581B-75BB-FB25-185EA1DA8181}"/>
              </a:ext>
            </a:extLst>
          </p:cNvPr>
          <p:cNvPicPr>
            <a:picLocks noChangeAspect="1"/>
          </p:cNvPicPr>
          <p:nvPr/>
        </p:nvPicPr>
        <p:blipFill>
          <a:blip r:embed="rId5">
            <a:extLst>
              <a:ext uri="{28A0092B-C50C-407E-A947-70E740481C1C}">
                <a14:useLocalDpi xmlns:a14="http://schemas.microsoft.com/office/drawing/2010/main" val="0"/>
              </a:ext>
            </a:extLst>
          </a:blip>
          <a:srcRect l="33102" r="6698"/>
          <a:stretch/>
        </p:blipFill>
        <p:spPr>
          <a:xfrm>
            <a:off x="4366943" y="2260308"/>
            <a:ext cx="1406598" cy="1198040"/>
          </a:xfrm>
          <a:prstGeom prst="rect">
            <a:avLst/>
          </a:prstGeom>
        </p:spPr>
      </p:pic>
      <p:pic>
        <p:nvPicPr>
          <p:cNvPr id="9" name="Picture 8" descr="A close-up of a space rover&#10;&#10;Description automatically generated">
            <a:extLst>
              <a:ext uri="{FF2B5EF4-FFF2-40B4-BE49-F238E27FC236}">
                <a16:creationId xmlns:a16="http://schemas.microsoft.com/office/drawing/2014/main" id="{8DE113F3-A814-912F-3488-0FC8F0F64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0" y="2323426"/>
            <a:ext cx="1975170" cy="1181229"/>
          </a:xfrm>
          <a:prstGeom prst="rect">
            <a:avLst/>
          </a:prstGeom>
        </p:spPr>
      </p:pic>
      <p:pic>
        <p:nvPicPr>
          <p:cNvPr id="11" name="Picture 10" descr="A close-up of a space rover&#10;&#10;Description automatically generated">
            <a:extLst>
              <a:ext uri="{FF2B5EF4-FFF2-40B4-BE49-F238E27FC236}">
                <a16:creationId xmlns:a16="http://schemas.microsoft.com/office/drawing/2014/main" id="{F3666A17-5B4E-50B4-DC5D-55B37222C4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172" y="2161067"/>
            <a:ext cx="2045600" cy="1231622"/>
          </a:xfrm>
          <a:prstGeom prst="rect">
            <a:avLst/>
          </a:prstGeom>
        </p:spPr>
      </p:pic>
      <p:sp>
        <p:nvSpPr>
          <p:cNvPr id="13" name="TextBox 12">
            <a:extLst>
              <a:ext uri="{FF2B5EF4-FFF2-40B4-BE49-F238E27FC236}">
                <a16:creationId xmlns:a16="http://schemas.microsoft.com/office/drawing/2014/main" id="{61B86798-907F-1AEE-58B9-04348CDA6375}"/>
              </a:ext>
            </a:extLst>
          </p:cNvPr>
          <p:cNvSpPr txBox="1"/>
          <p:nvPr/>
        </p:nvSpPr>
        <p:spPr>
          <a:xfrm>
            <a:off x="4746793" y="1438569"/>
            <a:ext cx="783239" cy="923330"/>
          </a:xfrm>
          <a:prstGeom prst="rect">
            <a:avLst/>
          </a:prstGeom>
          <a:noFill/>
        </p:spPr>
        <p:txBody>
          <a:bodyPr wrap="square" rtlCol="0">
            <a:spAutoFit/>
          </a:bodyPr>
          <a:lstStyle/>
          <a:p>
            <a:r>
              <a:rPr lang="en-NZ" sz="5400" b="1" dirty="0">
                <a:solidFill>
                  <a:srgbClr val="FF0000"/>
                </a:solidFill>
              </a:rPr>
              <a:t>⮽</a:t>
            </a:r>
          </a:p>
        </p:txBody>
      </p:sp>
      <p:pic>
        <p:nvPicPr>
          <p:cNvPr id="15" name="Picture 14" descr="A black and white logo&#10;&#10;Description automatically generated">
            <a:extLst>
              <a:ext uri="{FF2B5EF4-FFF2-40B4-BE49-F238E27FC236}">
                <a16:creationId xmlns:a16="http://schemas.microsoft.com/office/drawing/2014/main" id="{32C09E43-6EF9-E591-6FA2-D1E2728880F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31699" y="3508558"/>
            <a:ext cx="1491290" cy="386379"/>
          </a:xfrm>
          <a:prstGeom prst="rect">
            <a:avLst/>
          </a:prstGeom>
        </p:spPr>
      </p:pic>
      <p:pic>
        <p:nvPicPr>
          <p:cNvPr id="17" name="Picture 16" descr="A yellow object in a room&#10;&#10;Description automatically generated">
            <a:extLst>
              <a:ext uri="{FF2B5EF4-FFF2-40B4-BE49-F238E27FC236}">
                <a16:creationId xmlns:a16="http://schemas.microsoft.com/office/drawing/2014/main" id="{01AD28AA-2BA1-7C80-960E-80B9C098EE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2929" y="2278672"/>
            <a:ext cx="1419980" cy="1179676"/>
          </a:xfrm>
          <a:prstGeom prst="rect">
            <a:avLst/>
          </a:prstGeom>
        </p:spPr>
      </p:pic>
      <p:sp>
        <p:nvSpPr>
          <p:cNvPr id="19" name="TextBox 18">
            <a:extLst>
              <a:ext uri="{FF2B5EF4-FFF2-40B4-BE49-F238E27FC236}">
                <a16:creationId xmlns:a16="http://schemas.microsoft.com/office/drawing/2014/main" id="{783F0F16-82E3-687F-003E-345FBF56EC6E}"/>
              </a:ext>
            </a:extLst>
          </p:cNvPr>
          <p:cNvSpPr txBox="1"/>
          <p:nvPr/>
        </p:nvSpPr>
        <p:spPr>
          <a:xfrm>
            <a:off x="746586" y="1477678"/>
            <a:ext cx="823014" cy="923330"/>
          </a:xfrm>
          <a:prstGeom prst="rect">
            <a:avLst/>
          </a:prstGeom>
          <a:noFill/>
        </p:spPr>
        <p:txBody>
          <a:bodyPr wrap="square" rtlCol="0">
            <a:spAutoFit/>
          </a:bodyPr>
          <a:lstStyle/>
          <a:p>
            <a:r>
              <a:rPr lang="en-NZ" sz="5400" b="1" dirty="0">
                <a:solidFill>
                  <a:srgbClr val="92D050"/>
                </a:solidFill>
              </a:rPr>
              <a:t>☑</a:t>
            </a:r>
          </a:p>
        </p:txBody>
      </p:sp>
      <p:pic>
        <p:nvPicPr>
          <p:cNvPr id="21" name="Picture 20" descr="A logo with text and a satellite&#10;&#10;Description automatically generated with medium confidence">
            <a:extLst>
              <a:ext uri="{FF2B5EF4-FFF2-40B4-BE49-F238E27FC236}">
                <a16:creationId xmlns:a16="http://schemas.microsoft.com/office/drawing/2014/main" id="{EBACEB8E-765F-2126-823F-6AB5984A85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1942" y="3366024"/>
            <a:ext cx="759985" cy="737185"/>
          </a:xfrm>
          <a:prstGeom prst="rect">
            <a:avLst/>
          </a:prstGeom>
        </p:spPr>
      </p:pic>
      <p:pic>
        <p:nvPicPr>
          <p:cNvPr id="23" name="Picture 22">
            <a:extLst>
              <a:ext uri="{FF2B5EF4-FFF2-40B4-BE49-F238E27FC236}">
                <a16:creationId xmlns:a16="http://schemas.microsoft.com/office/drawing/2014/main" id="{4B92D124-615F-938E-E3D4-C56AC6EEE72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621258" y="2257619"/>
            <a:ext cx="1975170" cy="1108240"/>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E3685FB8-9602-01B2-5816-D9D93D5220C4}"/>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tretch>
            <a:fillRect/>
          </a:stretch>
        </p:blipFill>
        <p:spPr>
          <a:xfrm>
            <a:off x="9992757" y="3594122"/>
            <a:ext cx="1401304" cy="350326"/>
          </a:xfrm>
          <a:prstGeom prst="rect">
            <a:avLst/>
          </a:prstGeom>
        </p:spPr>
      </p:pic>
      <p:pic>
        <p:nvPicPr>
          <p:cNvPr id="29" name="Picture 28" descr="A space shuttle on the moon&#10;&#10;Description automatically generated">
            <a:extLst>
              <a:ext uri="{FF2B5EF4-FFF2-40B4-BE49-F238E27FC236}">
                <a16:creationId xmlns:a16="http://schemas.microsoft.com/office/drawing/2014/main" id="{724E83EF-5258-73D3-C31D-EE3E14FC3F30}"/>
              </a:ext>
            </a:extLst>
          </p:cNvPr>
          <p:cNvPicPr>
            <a:picLocks noChangeAspect="1"/>
          </p:cNvPicPr>
          <p:nvPr/>
        </p:nvPicPr>
        <p:blipFill>
          <a:blip r:embed="rId15">
            <a:extLst>
              <a:ext uri="{28A0092B-C50C-407E-A947-70E740481C1C}">
                <a14:useLocalDpi xmlns:a14="http://schemas.microsoft.com/office/drawing/2010/main" val="0"/>
              </a:ext>
            </a:extLst>
          </a:blip>
          <a:srcRect l="10684" t="8971" r="34583" b="52618"/>
          <a:stretch/>
        </p:blipFill>
        <p:spPr>
          <a:xfrm>
            <a:off x="58364" y="4507897"/>
            <a:ext cx="2037786" cy="1430008"/>
          </a:xfrm>
          <a:prstGeom prst="rect">
            <a:avLst/>
          </a:prstGeom>
        </p:spPr>
      </p:pic>
      <p:pic>
        <p:nvPicPr>
          <p:cNvPr id="31" name="Picture 30" descr="A logo with text and a satellite&#10;&#10;Description automatically generated with medium confidence">
            <a:extLst>
              <a:ext uri="{FF2B5EF4-FFF2-40B4-BE49-F238E27FC236}">
                <a16:creationId xmlns:a16="http://schemas.microsoft.com/office/drawing/2014/main" id="{4C2974EE-A7A6-532B-C4A4-AB467EB99E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156" y="5815966"/>
            <a:ext cx="992233" cy="962466"/>
          </a:xfrm>
          <a:prstGeom prst="rect">
            <a:avLst/>
          </a:prstGeom>
        </p:spPr>
      </p:pic>
      <p:pic>
        <p:nvPicPr>
          <p:cNvPr id="33" name="Picture 32" descr="A model of a space rover on the moon&#10;&#10;Description automatically generated">
            <a:extLst>
              <a:ext uri="{FF2B5EF4-FFF2-40B4-BE49-F238E27FC236}">
                <a16:creationId xmlns:a16="http://schemas.microsoft.com/office/drawing/2014/main" id="{109D0DDC-872E-5661-E1CA-0037AC92DE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7683" y="4473890"/>
            <a:ext cx="1389869" cy="1463995"/>
          </a:xfrm>
          <a:prstGeom prst="rect">
            <a:avLst/>
          </a:prstGeom>
        </p:spPr>
      </p:pic>
      <p:pic>
        <p:nvPicPr>
          <p:cNvPr id="35" name="Picture 34" descr="A red arrow and grey circle with white text&#10;&#10;Description automatically generated">
            <a:extLst>
              <a:ext uri="{FF2B5EF4-FFF2-40B4-BE49-F238E27FC236}">
                <a16:creationId xmlns:a16="http://schemas.microsoft.com/office/drawing/2014/main" id="{FA36EE03-913F-B41C-F8BC-68FB5BDB96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0554" y="6008103"/>
            <a:ext cx="917764" cy="578191"/>
          </a:xfrm>
          <a:prstGeom prst="rect">
            <a:avLst/>
          </a:prstGeom>
        </p:spPr>
      </p:pic>
      <p:pic>
        <p:nvPicPr>
          <p:cNvPr id="39" name="Picture 38" descr="A blue and black logo&#10;&#10;Description automatically generated">
            <a:extLst>
              <a:ext uri="{FF2B5EF4-FFF2-40B4-BE49-F238E27FC236}">
                <a16:creationId xmlns:a16="http://schemas.microsoft.com/office/drawing/2014/main" id="{0A6BAF12-C8FA-53C5-FC33-91BC6D94A0A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35230" y="5935904"/>
            <a:ext cx="1219387" cy="759346"/>
          </a:xfrm>
          <a:prstGeom prst="rect">
            <a:avLst/>
          </a:prstGeom>
        </p:spPr>
      </p:pic>
      <p:sp>
        <p:nvSpPr>
          <p:cNvPr id="40" name="TextBox 39">
            <a:extLst>
              <a:ext uri="{FF2B5EF4-FFF2-40B4-BE49-F238E27FC236}">
                <a16:creationId xmlns:a16="http://schemas.microsoft.com/office/drawing/2014/main" id="{33BF6C55-664A-8F05-EF07-9DF569F03F5B}"/>
              </a:ext>
            </a:extLst>
          </p:cNvPr>
          <p:cNvSpPr txBox="1"/>
          <p:nvPr/>
        </p:nvSpPr>
        <p:spPr>
          <a:xfrm>
            <a:off x="4666562" y="3858656"/>
            <a:ext cx="719367" cy="923330"/>
          </a:xfrm>
          <a:prstGeom prst="rect">
            <a:avLst/>
          </a:prstGeom>
          <a:noFill/>
        </p:spPr>
        <p:txBody>
          <a:bodyPr wrap="square" rtlCol="0">
            <a:spAutoFit/>
          </a:bodyPr>
          <a:lstStyle/>
          <a:p>
            <a:r>
              <a:rPr lang="en-NZ" sz="5400" b="1" dirty="0">
                <a:solidFill>
                  <a:schemeClr val="accent2"/>
                </a:solidFill>
              </a:rPr>
              <a:t>☑</a:t>
            </a:r>
          </a:p>
        </p:txBody>
      </p:sp>
      <p:pic>
        <p:nvPicPr>
          <p:cNvPr id="42" name="Picture 41" descr="A space craft on the moon&#10;&#10;Description automatically generated">
            <a:extLst>
              <a:ext uri="{FF2B5EF4-FFF2-40B4-BE49-F238E27FC236}">
                <a16:creationId xmlns:a16="http://schemas.microsoft.com/office/drawing/2014/main" id="{9C830F79-CCA7-F7F7-6970-7134DE60380D}"/>
              </a:ext>
            </a:extLst>
          </p:cNvPr>
          <p:cNvPicPr>
            <a:picLocks noChangeAspect="1"/>
          </p:cNvPicPr>
          <p:nvPr/>
        </p:nvPicPr>
        <p:blipFill>
          <a:blip r:embed="rId19">
            <a:extLst>
              <a:ext uri="{28A0092B-C50C-407E-A947-70E740481C1C}">
                <a14:useLocalDpi xmlns:a14="http://schemas.microsoft.com/office/drawing/2010/main" val="0"/>
              </a:ext>
            </a:extLst>
          </a:blip>
          <a:srcRect l="21739" r="12000"/>
          <a:stretch/>
        </p:blipFill>
        <p:spPr>
          <a:xfrm>
            <a:off x="6133309" y="4507134"/>
            <a:ext cx="1651340" cy="1395635"/>
          </a:xfrm>
          <a:prstGeom prst="rect">
            <a:avLst/>
          </a:prstGeom>
        </p:spPr>
      </p:pic>
      <p:pic>
        <p:nvPicPr>
          <p:cNvPr id="46" name="Picture 45" descr="A red and black logo&#10;&#10;Description automatically generated">
            <a:extLst>
              <a:ext uri="{FF2B5EF4-FFF2-40B4-BE49-F238E27FC236}">
                <a16:creationId xmlns:a16="http://schemas.microsoft.com/office/drawing/2014/main" id="{1D61BBDC-1D00-DDFC-E3BF-4D2500A1E8B2}"/>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413802" y="6025963"/>
            <a:ext cx="1067093" cy="620854"/>
          </a:xfrm>
          <a:prstGeom prst="rect">
            <a:avLst/>
          </a:prstGeom>
        </p:spPr>
      </p:pic>
      <p:pic>
        <p:nvPicPr>
          <p:cNvPr id="48" name="Picture 47" descr="A blue and white logo&#10;&#10;Description automatically generated">
            <a:extLst>
              <a:ext uri="{FF2B5EF4-FFF2-40B4-BE49-F238E27FC236}">
                <a16:creationId xmlns:a16="http://schemas.microsoft.com/office/drawing/2014/main" id="{B71CA8FD-9CA4-EC5E-99E8-3FC63E2EC58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03726" y="6055736"/>
            <a:ext cx="1352353" cy="620854"/>
          </a:xfrm>
          <a:prstGeom prst="rect">
            <a:avLst/>
          </a:prstGeom>
        </p:spPr>
      </p:pic>
      <p:pic>
        <p:nvPicPr>
          <p:cNvPr id="53" name="Picture 52" descr="A space ship on the moon&#10;&#10;Description automatically generated">
            <a:extLst>
              <a:ext uri="{FF2B5EF4-FFF2-40B4-BE49-F238E27FC236}">
                <a16:creationId xmlns:a16="http://schemas.microsoft.com/office/drawing/2014/main" id="{FA2FC9F4-F048-7E56-EB81-DA90BFB411DC}"/>
              </a:ext>
            </a:extLst>
          </p:cNvPr>
          <p:cNvPicPr>
            <a:picLocks noChangeAspect="1"/>
          </p:cNvPicPr>
          <p:nvPr/>
        </p:nvPicPr>
        <p:blipFill>
          <a:blip r:embed="rId23">
            <a:extLst>
              <a:ext uri="{28A0092B-C50C-407E-A947-70E740481C1C}">
                <a14:useLocalDpi xmlns:a14="http://schemas.microsoft.com/office/drawing/2010/main" val="0"/>
              </a:ext>
            </a:extLst>
          </a:blip>
          <a:srcRect l="16069" t="13679" r="28845" b="26769"/>
          <a:stretch/>
        </p:blipFill>
        <p:spPr>
          <a:xfrm>
            <a:off x="10117063" y="4573714"/>
            <a:ext cx="1836447" cy="1242252"/>
          </a:xfrm>
          <a:prstGeom prst="rect">
            <a:avLst/>
          </a:prstGeom>
        </p:spPr>
      </p:pic>
      <p:pic>
        <p:nvPicPr>
          <p:cNvPr id="56" name="Picture 55" descr="A blue logo with a star and a laurel wreath&#10;&#10;Description automatically generated">
            <a:extLst>
              <a:ext uri="{FF2B5EF4-FFF2-40B4-BE49-F238E27FC236}">
                <a16:creationId xmlns:a16="http://schemas.microsoft.com/office/drawing/2014/main" id="{BE54A5A0-232F-31A9-056D-5D43D972EA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0809" y="3410711"/>
            <a:ext cx="482925" cy="482925"/>
          </a:xfrm>
          <a:prstGeom prst="rect">
            <a:avLst/>
          </a:prstGeom>
        </p:spPr>
      </p:pic>
      <p:pic>
        <p:nvPicPr>
          <p:cNvPr id="57" name="Picture 56" descr="A blue logo with a star and a laurel wreath&#10;&#10;Description automatically generated">
            <a:extLst>
              <a:ext uri="{FF2B5EF4-FFF2-40B4-BE49-F238E27FC236}">
                <a16:creationId xmlns:a16="http://schemas.microsoft.com/office/drawing/2014/main" id="{E25C53FC-372F-0F0F-BEA2-C224BE30621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95028" y="6047384"/>
            <a:ext cx="482925" cy="482925"/>
          </a:xfrm>
          <a:prstGeom prst="rect">
            <a:avLst/>
          </a:prstGeom>
        </p:spPr>
      </p:pic>
      <p:pic>
        <p:nvPicPr>
          <p:cNvPr id="58" name="Picture 57" descr="A blue logo with a star and a laurel wreath&#10;&#10;Description automatically generated">
            <a:extLst>
              <a:ext uri="{FF2B5EF4-FFF2-40B4-BE49-F238E27FC236}">
                <a16:creationId xmlns:a16="http://schemas.microsoft.com/office/drawing/2014/main" id="{FE7CCE8B-FE76-EB18-A40C-9F3B7375B9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11390" y="3426487"/>
            <a:ext cx="482925" cy="482925"/>
          </a:xfrm>
          <a:prstGeom prst="rect">
            <a:avLst/>
          </a:prstGeom>
        </p:spPr>
      </p:pic>
      <p:pic>
        <p:nvPicPr>
          <p:cNvPr id="61" name="Picture 60" descr="A blue logo with a star and a laurel wreath&#10;&#10;Description automatically generated">
            <a:extLst>
              <a:ext uri="{FF2B5EF4-FFF2-40B4-BE49-F238E27FC236}">
                <a16:creationId xmlns:a16="http://schemas.microsoft.com/office/drawing/2014/main" id="{C31ECAAC-D0DC-9C2F-3600-C3FBCC65FA7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75697" y="3461523"/>
            <a:ext cx="482925" cy="482925"/>
          </a:xfrm>
          <a:prstGeom prst="rect">
            <a:avLst/>
          </a:prstGeom>
        </p:spPr>
      </p:pic>
      <p:pic>
        <p:nvPicPr>
          <p:cNvPr id="63" name="Picture 62" descr="A satellite on the moon&#10;&#10;Description automatically generated">
            <a:extLst>
              <a:ext uri="{FF2B5EF4-FFF2-40B4-BE49-F238E27FC236}">
                <a16:creationId xmlns:a16="http://schemas.microsoft.com/office/drawing/2014/main" id="{9421D155-5DBD-2F36-F3AC-2C0D0216570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020874" y="4573714"/>
            <a:ext cx="1852532" cy="1311343"/>
          </a:xfrm>
          <a:prstGeom prst="rect">
            <a:avLst/>
          </a:prstGeom>
        </p:spPr>
      </p:pic>
      <p:sp>
        <p:nvSpPr>
          <p:cNvPr id="3" name="TextBox 2">
            <a:extLst>
              <a:ext uri="{FF2B5EF4-FFF2-40B4-BE49-F238E27FC236}">
                <a16:creationId xmlns:a16="http://schemas.microsoft.com/office/drawing/2014/main" id="{14CB4A1A-892D-C390-2FAA-72C7D2EBB11C}"/>
              </a:ext>
            </a:extLst>
          </p:cNvPr>
          <p:cNvSpPr txBox="1"/>
          <p:nvPr/>
        </p:nvSpPr>
        <p:spPr>
          <a:xfrm>
            <a:off x="2873241" y="1453685"/>
            <a:ext cx="920443" cy="923330"/>
          </a:xfrm>
          <a:prstGeom prst="rect">
            <a:avLst/>
          </a:prstGeom>
          <a:noFill/>
        </p:spPr>
        <p:txBody>
          <a:bodyPr wrap="square" rtlCol="0">
            <a:spAutoFit/>
          </a:bodyPr>
          <a:lstStyle/>
          <a:p>
            <a:r>
              <a:rPr lang="en-NZ" sz="5400" b="1" dirty="0">
                <a:solidFill>
                  <a:srgbClr val="92D050"/>
                </a:solidFill>
              </a:rPr>
              <a:t>☑</a:t>
            </a:r>
          </a:p>
        </p:txBody>
      </p:sp>
      <p:sp>
        <p:nvSpPr>
          <p:cNvPr id="6" name="TextBox 5">
            <a:extLst>
              <a:ext uri="{FF2B5EF4-FFF2-40B4-BE49-F238E27FC236}">
                <a16:creationId xmlns:a16="http://schemas.microsoft.com/office/drawing/2014/main" id="{07C47B9C-2F47-DB12-4CEC-FCAF9BC6893A}"/>
              </a:ext>
            </a:extLst>
          </p:cNvPr>
          <p:cNvSpPr txBox="1"/>
          <p:nvPr/>
        </p:nvSpPr>
        <p:spPr>
          <a:xfrm>
            <a:off x="10299167" y="1409205"/>
            <a:ext cx="783239" cy="923330"/>
          </a:xfrm>
          <a:prstGeom prst="rect">
            <a:avLst/>
          </a:prstGeom>
          <a:noFill/>
        </p:spPr>
        <p:txBody>
          <a:bodyPr wrap="square" rtlCol="0">
            <a:spAutoFit/>
          </a:bodyPr>
          <a:lstStyle/>
          <a:p>
            <a:r>
              <a:rPr lang="en-NZ" sz="5400" b="1" dirty="0">
                <a:solidFill>
                  <a:srgbClr val="FF0000"/>
                </a:solidFill>
              </a:rPr>
              <a:t>⮽</a:t>
            </a:r>
          </a:p>
        </p:txBody>
      </p:sp>
      <p:sp>
        <p:nvSpPr>
          <p:cNvPr id="8" name="TextBox 7">
            <a:extLst>
              <a:ext uri="{FF2B5EF4-FFF2-40B4-BE49-F238E27FC236}">
                <a16:creationId xmlns:a16="http://schemas.microsoft.com/office/drawing/2014/main" id="{5935C29A-078C-E58D-A371-A20896C99251}"/>
              </a:ext>
            </a:extLst>
          </p:cNvPr>
          <p:cNvSpPr txBox="1"/>
          <p:nvPr/>
        </p:nvSpPr>
        <p:spPr>
          <a:xfrm>
            <a:off x="6265193" y="1438689"/>
            <a:ext cx="783239" cy="923330"/>
          </a:xfrm>
          <a:prstGeom prst="rect">
            <a:avLst/>
          </a:prstGeom>
          <a:noFill/>
        </p:spPr>
        <p:txBody>
          <a:bodyPr wrap="square" rtlCol="0">
            <a:spAutoFit/>
          </a:bodyPr>
          <a:lstStyle/>
          <a:p>
            <a:r>
              <a:rPr lang="en-NZ" sz="5400" b="1" dirty="0">
                <a:solidFill>
                  <a:srgbClr val="FF0000"/>
                </a:solidFill>
              </a:rPr>
              <a:t>⮽</a:t>
            </a:r>
          </a:p>
        </p:txBody>
      </p:sp>
      <p:sp>
        <p:nvSpPr>
          <p:cNvPr id="10" name="TextBox 9">
            <a:extLst>
              <a:ext uri="{FF2B5EF4-FFF2-40B4-BE49-F238E27FC236}">
                <a16:creationId xmlns:a16="http://schemas.microsoft.com/office/drawing/2014/main" id="{878A7FDC-EAC6-AA8B-657A-910DA1BA6D6A}"/>
              </a:ext>
            </a:extLst>
          </p:cNvPr>
          <p:cNvSpPr txBox="1"/>
          <p:nvPr/>
        </p:nvSpPr>
        <p:spPr>
          <a:xfrm>
            <a:off x="8211253" y="1425375"/>
            <a:ext cx="823014" cy="923330"/>
          </a:xfrm>
          <a:prstGeom prst="rect">
            <a:avLst/>
          </a:prstGeom>
          <a:noFill/>
        </p:spPr>
        <p:txBody>
          <a:bodyPr wrap="square" rtlCol="0">
            <a:spAutoFit/>
          </a:bodyPr>
          <a:lstStyle/>
          <a:p>
            <a:r>
              <a:rPr lang="en-NZ" sz="5400" b="1" dirty="0">
                <a:solidFill>
                  <a:srgbClr val="92D050"/>
                </a:solidFill>
              </a:rPr>
              <a:t>☑</a:t>
            </a:r>
          </a:p>
        </p:txBody>
      </p:sp>
      <p:sp>
        <p:nvSpPr>
          <p:cNvPr id="14" name="TextBox 13">
            <a:extLst>
              <a:ext uri="{FF2B5EF4-FFF2-40B4-BE49-F238E27FC236}">
                <a16:creationId xmlns:a16="http://schemas.microsoft.com/office/drawing/2014/main" id="{AA512D85-2305-9892-A89A-F2D9622885F2}"/>
              </a:ext>
            </a:extLst>
          </p:cNvPr>
          <p:cNvSpPr txBox="1"/>
          <p:nvPr/>
        </p:nvSpPr>
        <p:spPr>
          <a:xfrm>
            <a:off x="764169" y="3846582"/>
            <a:ext cx="823014" cy="923330"/>
          </a:xfrm>
          <a:prstGeom prst="rect">
            <a:avLst/>
          </a:prstGeom>
          <a:noFill/>
        </p:spPr>
        <p:txBody>
          <a:bodyPr wrap="square" rtlCol="0">
            <a:spAutoFit/>
          </a:bodyPr>
          <a:lstStyle/>
          <a:p>
            <a:r>
              <a:rPr lang="en-NZ" sz="5400" b="1" dirty="0">
                <a:solidFill>
                  <a:srgbClr val="92D050"/>
                </a:solidFill>
              </a:rPr>
              <a:t>☑</a:t>
            </a:r>
          </a:p>
        </p:txBody>
      </p:sp>
      <p:sp>
        <p:nvSpPr>
          <p:cNvPr id="20" name="TextBox 19">
            <a:extLst>
              <a:ext uri="{FF2B5EF4-FFF2-40B4-BE49-F238E27FC236}">
                <a16:creationId xmlns:a16="http://schemas.microsoft.com/office/drawing/2014/main" id="{72C9A7B4-EC8F-7D0E-2698-69FEE261226D}"/>
              </a:ext>
            </a:extLst>
          </p:cNvPr>
          <p:cNvSpPr txBox="1"/>
          <p:nvPr/>
        </p:nvSpPr>
        <p:spPr>
          <a:xfrm>
            <a:off x="2642036" y="3813713"/>
            <a:ext cx="783239" cy="923330"/>
          </a:xfrm>
          <a:prstGeom prst="rect">
            <a:avLst/>
          </a:prstGeom>
          <a:noFill/>
        </p:spPr>
        <p:txBody>
          <a:bodyPr wrap="square" rtlCol="0">
            <a:spAutoFit/>
          </a:bodyPr>
          <a:lstStyle/>
          <a:p>
            <a:r>
              <a:rPr lang="en-NZ" sz="5400" b="1" dirty="0">
                <a:solidFill>
                  <a:srgbClr val="FF0000"/>
                </a:solidFill>
              </a:rPr>
              <a:t>⮽</a:t>
            </a:r>
          </a:p>
        </p:txBody>
      </p:sp>
      <p:sp>
        <p:nvSpPr>
          <p:cNvPr id="22" name="TextBox 21">
            <a:extLst>
              <a:ext uri="{FF2B5EF4-FFF2-40B4-BE49-F238E27FC236}">
                <a16:creationId xmlns:a16="http://schemas.microsoft.com/office/drawing/2014/main" id="{1133D15A-9C47-4E94-D944-342906E1F4F2}"/>
              </a:ext>
            </a:extLst>
          </p:cNvPr>
          <p:cNvSpPr txBox="1"/>
          <p:nvPr/>
        </p:nvSpPr>
        <p:spPr>
          <a:xfrm>
            <a:off x="6616445" y="3869569"/>
            <a:ext cx="783239" cy="923330"/>
          </a:xfrm>
          <a:prstGeom prst="rect">
            <a:avLst/>
          </a:prstGeom>
          <a:noFill/>
        </p:spPr>
        <p:txBody>
          <a:bodyPr wrap="square" rtlCol="0">
            <a:spAutoFit/>
          </a:bodyPr>
          <a:lstStyle/>
          <a:p>
            <a:r>
              <a:rPr lang="en-NZ" sz="5400" b="1" dirty="0">
                <a:solidFill>
                  <a:srgbClr val="FF0000"/>
                </a:solidFill>
              </a:rPr>
              <a:t>⮽</a:t>
            </a:r>
          </a:p>
        </p:txBody>
      </p:sp>
      <p:sp>
        <p:nvSpPr>
          <p:cNvPr id="25" name="TextBox 24">
            <a:extLst>
              <a:ext uri="{FF2B5EF4-FFF2-40B4-BE49-F238E27FC236}">
                <a16:creationId xmlns:a16="http://schemas.microsoft.com/office/drawing/2014/main" id="{0A290074-A240-E4CE-3950-7BE5F6E30E05}"/>
              </a:ext>
            </a:extLst>
          </p:cNvPr>
          <p:cNvSpPr txBox="1"/>
          <p:nvPr/>
        </p:nvSpPr>
        <p:spPr>
          <a:xfrm>
            <a:off x="8736209" y="3896364"/>
            <a:ext cx="719367" cy="923330"/>
          </a:xfrm>
          <a:prstGeom prst="rect">
            <a:avLst/>
          </a:prstGeom>
          <a:noFill/>
        </p:spPr>
        <p:txBody>
          <a:bodyPr wrap="square" rtlCol="0">
            <a:spAutoFit/>
          </a:bodyPr>
          <a:lstStyle/>
          <a:p>
            <a:r>
              <a:rPr lang="en-NZ" sz="5400" b="1" dirty="0">
                <a:solidFill>
                  <a:schemeClr val="accent2"/>
                </a:solidFill>
              </a:rPr>
              <a:t>☑</a:t>
            </a:r>
          </a:p>
        </p:txBody>
      </p:sp>
      <p:sp>
        <p:nvSpPr>
          <p:cNvPr id="27" name="TextBox 26">
            <a:extLst>
              <a:ext uri="{FF2B5EF4-FFF2-40B4-BE49-F238E27FC236}">
                <a16:creationId xmlns:a16="http://schemas.microsoft.com/office/drawing/2014/main" id="{166B43AA-216D-C01D-083D-D7E24B6B3546}"/>
              </a:ext>
            </a:extLst>
          </p:cNvPr>
          <p:cNvSpPr txBox="1"/>
          <p:nvPr/>
        </p:nvSpPr>
        <p:spPr>
          <a:xfrm>
            <a:off x="10792101" y="3881251"/>
            <a:ext cx="920443" cy="923330"/>
          </a:xfrm>
          <a:prstGeom prst="rect">
            <a:avLst/>
          </a:prstGeom>
          <a:noFill/>
        </p:spPr>
        <p:txBody>
          <a:bodyPr wrap="square" rtlCol="0">
            <a:spAutoFit/>
          </a:bodyPr>
          <a:lstStyle/>
          <a:p>
            <a:r>
              <a:rPr lang="en-NZ" sz="5400" b="1" dirty="0">
                <a:solidFill>
                  <a:srgbClr val="92D050"/>
                </a:solidFill>
              </a:rPr>
              <a:t>☑</a:t>
            </a:r>
          </a:p>
        </p:txBody>
      </p:sp>
      <p:sp>
        <p:nvSpPr>
          <p:cNvPr id="4" name="TextBox 3">
            <a:extLst>
              <a:ext uri="{FF2B5EF4-FFF2-40B4-BE49-F238E27FC236}">
                <a16:creationId xmlns:a16="http://schemas.microsoft.com/office/drawing/2014/main" id="{95B0F780-B53E-049F-F8B6-2D154BB1D39A}"/>
              </a:ext>
            </a:extLst>
          </p:cNvPr>
          <p:cNvSpPr txBox="1"/>
          <p:nvPr/>
        </p:nvSpPr>
        <p:spPr>
          <a:xfrm>
            <a:off x="10426391" y="417035"/>
            <a:ext cx="1420198" cy="861774"/>
          </a:xfrm>
          <a:prstGeom prst="rect">
            <a:avLst/>
          </a:prstGeom>
          <a:noFill/>
        </p:spPr>
        <p:txBody>
          <a:bodyPr wrap="square" rtlCol="0">
            <a:spAutoFit/>
          </a:bodyPr>
          <a:lstStyle/>
          <a:p>
            <a:r>
              <a:rPr lang="en-NZ" sz="1600" dirty="0">
                <a:solidFill>
                  <a:srgbClr val="92D050"/>
                </a:solidFill>
              </a:rPr>
              <a:t>5 successes</a:t>
            </a:r>
          </a:p>
          <a:p>
            <a:r>
              <a:rPr lang="en-NZ" sz="1600" dirty="0">
                <a:solidFill>
                  <a:schemeClr val="accent2"/>
                </a:solidFill>
              </a:rPr>
              <a:t>2 partial</a:t>
            </a:r>
          </a:p>
          <a:p>
            <a:r>
              <a:rPr lang="en-NZ" sz="1600" dirty="0">
                <a:solidFill>
                  <a:srgbClr val="FF0000"/>
                </a:solidFill>
              </a:rPr>
              <a:t>5 failures</a:t>
            </a:r>
          </a:p>
        </p:txBody>
      </p:sp>
    </p:spTree>
    <p:extLst>
      <p:ext uri="{BB962C8B-B14F-4D97-AF65-F5344CB8AC3E}">
        <p14:creationId xmlns:p14="http://schemas.microsoft.com/office/powerpoint/2010/main" val="3116751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5036-BD46-3754-F755-E759821357F5}"/>
              </a:ext>
            </a:extLst>
          </p:cNvPr>
          <p:cNvSpPr>
            <a:spLocks noGrp="1"/>
          </p:cNvSpPr>
          <p:nvPr>
            <p:ph type="title"/>
          </p:nvPr>
        </p:nvSpPr>
        <p:spPr>
          <a:xfrm>
            <a:off x="1155441" y="0"/>
            <a:ext cx="10515600" cy="1325563"/>
          </a:xfrm>
        </p:spPr>
        <p:txBody>
          <a:bodyPr/>
          <a:lstStyle/>
          <a:p>
            <a:r>
              <a:rPr lang="en-NZ" b="1" dirty="0">
                <a:solidFill>
                  <a:schemeClr val="bg1"/>
                </a:solidFill>
              </a:rPr>
              <a:t>Artemis I</a:t>
            </a:r>
            <a:r>
              <a:rPr lang="en-NZ" dirty="0">
                <a:solidFill>
                  <a:schemeClr val="bg1"/>
                </a:solidFill>
              </a:rPr>
              <a:t> November 2022</a:t>
            </a:r>
          </a:p>
        </p:txBody>
      </p:sp>
      <p:pic>
        <p:nvPicPr>
          <p:cNvPr id="4" name="Picture 3" descr="A box with a rocket on it&#10;&#10;Description automatically generated">
            <a:extLst>
              <a:ext uri="{FF2B5EF4-FFF2-40B4-BE49-F238E27FC236}">
                <a16:creationId xmlns:a16="http://schemas.microsoft.com/office/drawing/2014/main" id="{A81E340D-557F-966F-3005-A7DF4E49D7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100" b="97700" l="2177" r="98839">
                        <a14:foregroundMark x1="7837" y1="7900" x2="6096" y2="38900"/>
                        <a14:foregroundMark x1="6096" y1="38900" x2="9289" y2="47500"/>
                        <a14:foregroundMark x1="23803" y1="11900" x2="19884" y2="88000"/>
                        <a14:foregroundMark x1="19884" y1="88000" x2="55733" y2="91400"/>
                        <a14:foregroundMark x1="55733" y1="91400" x2="82148" y2="85700"/>
                        <a14:foregroundMark x1="82148" y1="85700" x2="91727" y2="9000"/>
                        <a14:foregroundMark x1="91727" y1="9000" x2="25399" y2="5500"/>
                        <a14:foregroundMark x1="10450" y1="5000" x2="67489" y2="32700"/>
                        <a14:foregroundMark x1="87518" y1="5000" x2="89260" y2="80900"/>
                        <a14:foregroundMark x1="89260" y1="80900" x2="24093" y2="92100"/>
                        <a14:foregroundMark x1="24093" y1="92100" x2="20029" y2="94500"/>
                        <a14:foregroundMark x1="5515" y1="87900" x2="22206" y2="95800"/>
                        <a14:foregroundMark x1="22206" y1="95800" x2="67199" y2="91700"/>
                        <a14:foregroundMark x1="67199" y1="91700" x2="89695" y2="86000"/>
                        <a14:foregroundMark x1="89695" y1="86000" x2="98839" y2="30200"/>
                        <a14:foregroundMark x1="98839" y1="30200" x2="30044" y2="66800"/>
                        <a14:foregroundMark x1="2467" y1="8200" x2="3919" y2="30100"/>
                        <a14:foregroundMark x1="75181" y1="2100" x2="50653" y2="3700"/>
                        <a14:foregroundMark x1="15094" y1="96100" x2="32075" y2="97700"/>
                        <a14:foregroundMark x1="32075" y1="97700" x2="34253" y2="97400"/>
                        <a14:backgroundMark x1="99855" y1="12400" x2="99855" y2="12400"/>
                        <a14:backgroundMark x1="99855" y1="9700" x2="99855" y2="9700"/>
                      </a14:backgroundRemoval>
                    </a14:imgEffect>
                  </a14:imgLayer>
                </a14:imgProps>
              </a:ext>
              <a:ext uri="{28A0092B-C50C-407E-A947-70E740481C1C}">
                <a14:useLocalDpi xmlns:a14="http://schemas.microsoft.com/office/drawing/2010/main" val="0"/>
              </a:ext>
            </a:extLst>
          </a:blip>
          <a:stretch>
            <a:fillRect/>
          </a:stretch>
        </p:blipFill>
        <p:spPr>
          <a:xfrm>
            <a:off x="2407539" y="1165870"/>
            <a:ext cx="3459861" cy="502156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59170ACD-7DA5-E80E-BEF5-C40732696C9D}"/>
              </a:ext>
            </a:extLst>
          </p:cNvPr>
          <p:cNvSpPr txBox="1"/>
          <p:nvPr/>
        </p:nvSpPr>
        <p:spPr>
          <a:xfrm>
            <a:off x="4804571" y="5170137"/>
            <a:ext cx="700490" cy="369332"/>
          </a:xfrm>
          <a:prstGeom prst="rect">
            <a:avLst/>
          </a:prstGeom>
          <a:solidFill>
            <a:srgbClr val="FFFF00"/>
          </a:solidFill>
        </p:spPr>
        <p:txBody>
          <a:bodyPr wrap="square" rtlCol="0">
            <a:spAutoFit/>
          </a:bodyPr>
          <a:lstStyle/>
          <a:p>
            <a:r>
              <a:rPr lang="en-NZ" b="1" dirty="0"/>
              <a:t>$499</a:t>
            </a:r>
          </a:p>
        </p:txBody>
      </p:sp>
      <p:sp>
        <p:nvSpPr>
          <p:cNvPr id="5" name="TextBox 4">
            <a:extLst>
              <a:ext uri="{FF2B5EF4-FFF2-40B4-BE49-F238E27FC236}">
                <a16:creationId xmlns:a16="http://schemas.microsoft.com/office/drawing/2014/main" id="{38B54E75-E475-ADE6-77A9-211CC50EAD73}"/>
              </a:ext>
            </a:extLst>
          </p:cNvPr>
          <p:cNvSpPr txBox="1"/>
          <p:nvPr/>
        </p:nvSpPr>
        <p:spPr>
          <a:xfrm>
            <a:off x="7677152" y="3307322"/>
            <a:ext cx="1735097" cy="369332"/>
          </a:xfrm>
          <a:prstGeom prst="rect">
            <a:avLst/>
          </a:prstGeom>
          <a:solidFill>
            <a:srgbClr val="FFFF00"/>
          </a:solidFill>
        </p:spPr>
        <p:txBody>
          <a:bodyPr wrap="square" rtlCol="0">
            <a:spAutoFit/>
          </a:bodyPr>
          <a:lstStyle/>
          <a:p>
            <a:r>
              <a:rPr lang="en-NZ" b="1" dirty="0"/>
              <a:t>$5,999,999,999</a:t>
            </a:r>
          </a:p>
        </p:txBody>
      </p:sp>
      <p:pic>
        <p:nvPicPr>
          <p:cNvPr id="8" name="Picture 7">
            <a:extLst>
              <a:ext uri="{FF2B5EF4-FFF2-40B4-BE49-F238E27FC236}">
                <a16:creationId xmlns:a16="http://schemas.microsoft.com/office/drawing/2014/main" id="{52F1EFAD-7891-17D1-C618-85ACC3603765}"/>
              </a:ext>
            </a:extLst>
          </p:cNvPr>
          <p:cNvPicPr>
            <a:picLocks noChangeAspect="1"/>
          </p:cNvPicPr>
          <p:nvPr/>
        </p:nvPicPr>
        <p:blipFill>
          <a:blip r:embed="rId6"/>
          <a:stretch>
            <a:fillRect/>
          </a:stretch>
        </p:blipFill>
        <p:spPr>
          <a:xfrm>
            <a:off x="7175258" y="1491730"/>
            <a:ext cx="194650" cy="144707"/>
          </a:xfrm>
          <a:prstGeom prst="rect">
            <a:avLst/>
          </a:prstGeom>
        </p:spPr>
      </p:pic>
    </p:spTree>
    <p:extLst>
      <p:ext uri="{BB962C8B-B14F-4D97-AF65-F5344CB8AC3E}">
        <p14:creationId xmlns:p14="http://schemas.microsoft.com/office/powerpoint/2010/main" val="46201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C1FED2-005A-1A03-E07D-356AF4D861BE}"/>
              </a:ext>
            </a:extLst>
          </p:cNvPr>
          <p:cNvSpPr txBox="1">
            <a:spLocks/>
          </p:cNvSpPr>
          <p:nvPr/>
        </p:nvSpPr>
        <p:spPr>
          <a:xfrm>
            <a:off x="6517728" y="1170425"/>
            <a:ext cx="6245772" cy="83409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b="1" dirty="0">
                <a:solidFill>
                  <a:schemeClr val="bg1"/>
                </a:solidFill>
              </a:rPr>
              <a:t>Artemis I</a:t>
            </a:r>
            <a:r>
              <a:rPr lang="en-NZ" sz="4000" dirty="0">
                <a:solidFill>
                  <a:schemeClr val="bg1"/>
                </a:solidFill>
              </a:rPr>
              <a:t> December 2022</a:t>
            </a:r>
          </a:p>
        </p:txBody>
      </p:sp>
      <p:pic>
        <p:nvPicPr>
          <p:cNvPr id="5" name="Content Placeholder 4" descr="A group of parachutes in the sky&#10;&#10;Description automatically generated">
            <a:extLst>
              <a:ext uri="{FF2B5EF4-FFF2-40B4-BE49-F238E27FC236}">
                <a16:creationId xmlns:a16="http://schemas.microsoft.com/office/drawing/2014/main" id="{71BAE703-D101-383E-6695-C14711CB22A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7496" t="14937" r="14941" b="24583"/>
          <a:stretch/>
        </p:blipFill>
        <p:spPr>
          <a:xfrm>
            <a:off x="8734532" y="2896883"/>
            <a:ext cx="2887974" cy="3098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0393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35E8-97A6-47C7-6094-E9B930F370AD}"/>
              </a:ext>
            </a:extLst>
          </p:cNvPr>
          <p:cNvSpPr>
            <a:spLocks noGrp="1"/>
          </p:cNvSpPr>
          <p:nvPr>
            <p:ph type="title"/>
          </p:nvPr>
        </p:nvSpPr>
        <p:spPr>
          <a:xfrm>
            <a:off x="838200" y="427680"/>
            <a:ext cx="10515600" cy="1325563"/>
          </a:xfrm>
        </p:spPr>
        <p:txBody>
          <a:bodyPr/>
          <a:lstStyle/>
          <a:p>
            <a:r>
              <a:rPr lang="en-NZ" dirty="0"/>
              <a:t>Starlink</a:t>
            </a:r>
          </a:p>
        </p:txBody>
      </p:sp>
      <p:sp>
        <p:nvSpPr>
          <p:cNvPr id="3" name="Content Placeholder 2">
            <a:extLst>
              <a:ext uri="{FF2B5EF4-FFF2-40B4-BE49-F238E27FC236}">
                <a16:creationId xmlns:a16="http://schemas.microsoft.com/office/drawing/2014/main" id="{7B092DA1-347F-6FE9-2390-D69ACD6E8809}"/>
              </a:ext>
            </a:extLst>
          </p:cNvPr>
          <p:cNvSpPr>
            <a:spLocks noGrp="1"/>
          </p:cNvSpPr>
          <p:nvPr>
            <p:ph idx="1"/>
          </p:nvPr>
        </p:nvSpPr>
        <p:spPr>
          <a:xfrm>
            <a:off x="800100" y="1916112"/>
            <a:ext cx="10515600" cy="4351338"/>
          </a:xfrm>
        </p:spPr>
        <p:txBody>
          <a:bodyPr>
            <a:normAutofit lnSpcReduction="10000"/>
          </a:bodyPr>
          <a:lstStyle/>
          <a:p>
            <a:r>
              <a:rPr lang="en-NZ" dirty="0"/>
              <a:t>SpaceX their own biggest customer these days</a:t>
            </a:r>
            <a:endParaRPr lang="en-NZ" dirty="0">
              <a:hlinkClick r:id="rId3"/>
            </a:endParaRPr>
          </a:p>
          <a:p>
            <a:r>
              <a:rPr lang="en-NZ" dirty="0">
                <a:hlinkClick r:id="rId3"/>
              </a:rPr>
              <a:t>https://www.sciencenews.org/article/satellites-spacex-problem-space-pollution</a:t>
            </a:r>
            <a:r>
              <a:rPr lang="en-NZ" dirty="0"/>
              <a:t> </a:t>
            </a:r>
          </a:p>
          <a:p>
            <a:r>
              <a:rPr lang="en-NZ" dirty="0">
                <a:hlinkClick r:id="rId4"/>
              </a:rPr>
              <a:t>https://arstechnica.com/space/2024/02/spacex-takes-a-proactive-step-toward-responsible-behavior-in-orbit/</a:t>
            </a:r>
            <a:r>
              <a:rPr lang="en-NZ" dirty="0"/>
              <a:t> </a:t>
            </a:r>
          </a:p>
          <a:p>
            <a:r>
              <a:rPr lang="en-NZ" dirty="0">
                <a:hlinkClick r:id="rId5"/>
              </a:rPr>
              <a:t>https://spacenews.com/growing-risks-in-low-earth-orbit-demand-more-responsible-space-behavior/</a:t>
            </a:r>
            <a:r>
              <a:rPr lang="en-NZ" dirty="0"/>
              <a:t> </a:t>
            </a:r>
          </a:p>
          <a:p>
            <a:r>
              <a:rPr lang="en-NZ" dirty="0">
                <a:hlinkClick r:id="rId6"/>
              </a:rPr>
              <a:t>https://zapatatalksnasa.com/2023/08/23/three-graphs-and-a-truck/</a:t>
            </a:r>
            <a:r>
              <a:rPr lang="en-NZ" dirty="0"/>
              <a:t> </a:t>
            </a:r>
          </a:p>
          <a:p>
            <a:r>
              <a:rPr lang="en-NZ" b="1" dirty="0">
                <a:hlinkClick r:id="rId7"/>
              </a:rPr>
              <a:t>https://satellitemap.space/</a:t>
            </a:r>
            <a:r>
              <a:rPr lang="en-NZ" b="1" dirty="0"/>
              <a:t> </a:t>
            </a:r>
          </a:p>
          <a:p>
            <a:pPr marL="0" indent="0">
              <a:buNone/>
            </a:pPr>
            <a:endParaRPr lang="en-NZ" dirty="0"/>
          </a:p>
        </p:txBody>
      </p:sp>
      <p:pic>
        <p:nvPicPr>
          <p:cNvPr id="1026" name="Picture 2" descr="Starlink Installation &amp; Setup - Geeks on Wheels">
            <a:extLst>
              <a:ext uri="{FF2B5EF4-FFF2-40B4-BE49-F238E27FC236}">
                <a16:creationId xmlns:a16="http://schemas.microsoft.com/office/drawing/2014/main" id="{CD57374D-8891-823B-6496-59E78CD283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7705" y="3409308"/>
            <a:ext cx="3381375" cy="3390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D6C93E-2C8E-9242-EFC6-326027F4631A}"/>
              </a:ext>
            </a:extLst>
          </p:cNvPr>
          <p:cNvPicPr>
            <a:picLocks noChangeAspect="1"/>
          </p:cNvPicPr>
          <p:nvPr/>
        </p:nvPicPr>
        <p:blipFill>
          <a:blip r:embed="rId9"/>
          <a:stretch>
            <a:fillRect/>
          </a:stretch>
        </p:blipFill>
        <p:spPr>
          <a:xfrm>
            <a:off x="8850289" y="353034"/>
            <a:ext cx="2503511" cy="2599976"/>
          </a:xfrm>
          <a:prstGeom prst="rect">
            <a:avLst/>
          </a:prstGeom>
        </p:spPr>
      </p:pic>
      <p:pic>
        <p:nvPicPr>
          <p:cNvPr id="1028" name="Picture 4" descr="Image">
            <a:extLst>
              <a:ext uri="{FF2B5EF4-FFF2-40B4-BE49-F238E27FC236}">
                <a16:creationId xmlns:a16="http://schemas.microsoft.com/office/drawing/2014/main" id="{390F22FE-7460-B4D1-5AC2-8F86A8B320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8094" y="928860"/>
            <a:ext cx="4094258" cy="550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62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Content Placeholder 5">
            <a:extLst>
              <a:ext uri="{FF2B5EF4-FFF2-40B4-BE49-F238E27FC236}">
                <a16:creationId xmlns:a16="http://schemas.microsoft.com/office/drawing/2014/main" id="{C1C4177D-C920-F0A4-77D3-63CFE8D5129E}"/>
              </a:ext>
            </a:extLst>
          </p:cNvPr>
          <p:cNvSpPr>
            <a:spLocks noGrp="1"/>
          </p:cNvSpPr>
          <p:nvPr>
            <p:ph idx="1"/>
          </p:nvPr>
        </p:nvSpPr>
        <p:spPr/>
        <p:txBody>
          <a:bodyPr/>
          <a:lstStyle/>
          <a:p>
            <a:endParaRPr lang="en-NZ" dirty="0"/>
          </a:p>
        </p:txBody>
      </p:sp>
      <p:pic>
        <p:nvPicPr>
          <p:cNvPr id="10" name="Picture 9">
            <a:extLst>
              <a:ext uri="{FF2B5EF4-FFF2-40B4-BE49-F238E27FC236}">
                <a16:creationId xmlns:a16="http://schemas.microsoft.com/office/drawing/2014/main" id="{62B806E0-EC2C-AF09-E770-8AFE096EA899}"/>
              </a:ext>
            </a:extLst>
          </p:cNvPr>
          <p:cNvPicPr>
            <a:picLocks noChangeAspect="1"/>
          </p:cNvPicPr>
          <p:nvPr/>
        </p:nvPicPr>
        <p:blipFill rotWithShape="1">
          <a:blip r:embed="rId3">
            <a:extLst>
              <a:ext uri="{28A0092B-C50C-407E-A947-70E740481C1C}">
                <a14:useLocalDpi xmlns:a14="http://schemas.microsoft.com/office/drawing/2010/main" val="0"/>
              </a:ext>
            </a:extLst>
          </a:blip>
          <a:srcRect t="13314" b="5104"/>
          <a:stretch/>
        </p:blipFill>
        <p:spPr bwMode="auto">
          <a:xfrm>
            <a:off x="-2" y="0"/>
            <a:ext cx="12188951" cy="6858000"/>
          </a:xfrm>
          <a:prstGeom prst="rect">
            <a:avLst/>
          </a:prstGeom>
          <a:noFill/>
          <a:ln>
            <a:noFill/>
          </a:ln>
        </p:spPr>
      </p:pic>
      <p:sp>
        <p:nvSpPr>
          <p:cNvPr id="4" name="Title 3">
            <a:extLst>
              <a:ext uri="{FF2B5EF4-FFF2-40B4-BE49-F238E27FC236}">
                <a16:creationId xmlns:a16="http://schemas.microsoft.com/office/drawing/2014/main" id="{14B0E347-BDA0-5F00-1952-4DA9441CDF4F}"/>
              </a:ext>
            </a:extLst>
          </p:cNvPr>
          <p:cNvSpPr>
            <a:spLocks noGrp="1"/>
          </p:cNvSpPr>
          <p:nvPr>
            <p:ph type="title"/>
          </p:nvPr>
        </p:nvSpPr>
        <p:spPr>
          <a:xfrm>
            <a:off x="265733" y="371946"/>
            <a:ext cx="10515600" cy="1325563"/>
          </a:xfrm>
        </p:spPr>
        <p:txBody>
          <a:bodyPr>
            <a:normAutofit/>
          </a:bodyPr>
          <a:lstStyle/>
          <a:p>
            <a:r>
              <a:rPr lang="en-NZ" sz="3600" b="1" dirty="0">
                <a:solidFill>
                  <a:schemeClr val="bg1"/>
                </a:solidFill>
              </a:rPr>
              <a:t>Apollo: </a:t>
            </a:r>
            <a:r>
              <a:rPr lang="en-NZ" sz="3600" dirty="0">
                <a:solidFill>
                  <a:schemeClr val="bg1"/>
                </a:solidFill>
              </a:rPr>
              <a:t>small steps for white American military men</a:t>
            </a:r>
          </a:p>
        </p:txBody>
      </p:sp>
      <p:sp>
        <p:nvSpPr>
          <p:cNvPr id="2" name="Oval 1">
            <a:extLst>
              <a:ext uri="{FF2B5EF4-FFF2-40B4-BE49-F238E27FC236}">
                <a16:creationId xmlns:a16="http://schemas.microsoft.com/office/drawing/2014/main" id="{C835E5A9-3BEF-E337-93A6-7E5346AAB2D8}"/>
              </a:ext>
            </a:extLst>
          </p:cNvPr>
          <p:cNvSpPr/>
          <p:nvPr/>
        </p:nvSpPr>
        <p:spPr>
          <a:xfrm>
            <a:off x="1409700" y="2616200"/>
            <a:ext cx="939800" cy="914400"/>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tx1"/>
              </a:solidFill>
            </a:endParaRPr>
          </a:p>
        </p:txBody>
      </p:sp>
      <p:sp>
        <p:nvSpPr>
          <p:cNvPr id="3" name="TextBox 2">
            <a:extLst>
              <a:ext uri="{FF2B5EF4-FFF2-40B4-BE49-F238E27FC236}">
                <a16:creationId xmlns:a16="http://schemas.microsoft.com/office/drawing/2014/main" id="{571C127F-FEAC-2F78-7144-66AD8F49B055}"/>
              </a:ext>
            </a:extLst>
          </p:cNvPr>
          <p:cNvSpPr txBox="1"/>
          <p:nvPr/>
        </p:nvSpPr>
        <p:spPr>
          <a:xfrm>
            <a:off x="1149350" y="2128019"/>
            <a:ext cx="1612900" cy="461665"/>
          </a:xfrm>
          <a:prstGeom prst="rect">
            <a:avLst/>
          </a:prstGeom>
          <a:noFill/>
        </p:spPr>
        <p:txBody>
          <a:bodyPr wrap="square" rtlCol="0">
            <a:spAutoFit/>
          </a:bodyPr>
          <a:lstStyle/>
          <a:p>
            <a:r>
              <a:rPr lang="en-NZ" sz="2400" b="1" dirty="0"/>
              <a:t>Geologist!</a:t>
            </a:r>
          </a:p>
        </p:txBody>
      </p:sp>
    </p:spTree>
    <p:extLst>
      <p:ext uri="{BB962C8B-B14F-4D97-AF65-F5344CB8AC3E}">
        <p14:creationId xmlns:p14="http://schemas.microsoft.com/office/powerpoint/2010/main" val="1001286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A hole in the moon&#10;&#10;Description automatically generated">
            <a:extLst>
              <a:ext uri="{FF2B5EF4-FFF2-40B4-BE49-F238E27FC236}">
                <a16:creationId xmlns:a16="http://schemas.microsoft.com/office/drawing/2014/main" id="{AC12D6F2-08BD-5339-DFF8-9BEEFD10D184}"/>
              </a:ext>
            </a:extLst>
          </p:cNvPr>
          <p:cNvPicPr>
            <a:picLocks noChangeAspect="1"/>
          </p:cNvPicPr>
          <p:nvPr/>
        </p:nvPicPr>
        <p:blipFill>
          <a:blip r:embed="rId3">
            <a:extLst>
              <a:ext uri="{28A0092B-C50C-407E-A947-70E740481C1C}">
                <a14:useLocalDpi xmlns:a14="http://schemas.microsoft.com/office/drawing/2010/main" val="0"/>
              </a:ext>
            </a:extLst>
          </a:blip>
          <a:srcRect t="50" r="2" b="2"/>
          <a:stretch/>
        </p:blipFill>
        <p:spPr>
          <a:xfrm>
            <a:off x="1" y="10"/>
            <a:ext cx="6099048" cy="3428990"/>
          </a:xfrm>
          <a:prstGeom prst="rect">
            <a:avLst/>
          </a:prstGeom>
        </p:spPr>
      </p:pic>
      <p:pic>
        <p:nvPicPr>
          <p:cNvPr id="7" name="Picture 6" descr="A close-up of a river&#10;&#10;Description automatically generated">
            <a:extLst>
              <a:ext uri="{FF2B5EF4-FFF2-40B4-BE49-F238E27FC236}">
                <a16:creationId xmlns:a16="http://schemas.microsoft.com/office/drawing/2014/main" id="{3359C028-0433-E113-8464-5CB01A8DDEE9}"/>
              </a:ext>
            </a:extLst>
          </p:cNvPr>
          <p:cNvPicPr>
            <a:picLocks noChangeAspect="1"/>
          </p:cNvPicPr>
          <p:nvPr/>
        </p:nvPicPr>
        <p:blipFill>
          <a:blip r:embed="rId4">
            <a:extLst>
              <a:ext uri="{28A0092B-C50C-407E-A947-70E740481C1C}">
                <a14:useLocalDpi xmlns:a14="http://schemas.microsoft.com/office/drawing/2010/main" val="0"/>
              </a:ext>
            </a:extLst>
          </a:blip>
          <a:srcRect l="13436" r="13637" b="-2"/>
          <a:stretch/>
        </p:blipFill>
        <p:spPr>
          <a:xfrm>
            <a:off x="6092952" y="10"/>
            <a:ext cx="6099048" cy="3428990"/>
          </a:xfrm>
          <a:prstGeom prst="rect">
            <a:avLst/>
          </a:prstGeom>
        </p:spPr>
      </p:pic>
      <p:pic>
        <p:nvPicPr>
          <p:cNvPr id="9" name="Picture 8" descr="A close-up of a moon&#10;&#10;Description automatically generated">
            <a:extLst>
              <a:ext uri="{FF2B5EF4-FFF2-40B4-BE49-F238E27FC236}">
                <a16:creationId xmlns:a16="http://schemas.microsoft.com/office/drawing/2014/main" id="{1AB53D28-D6FF-9731-4C13-DDDB07049F38}"/>
              </a:ext>
            </a:extLst>
          </p:cNvPr>
          <p:cNvPicPr>
            <a:picLocks noChangeAspect="1"/>
          </p:cNvPicPr>
          <p:nvPr/>
        </p:nvPicPr>
        <p:blipFill>
          <a:blip r:embed="rId5">
            <a:extLst>
              <a:ext uri="{28A0092B-C50C-407E-A947-70E740481C1C}">
                <a14:useLocalDpi xmlns:a14="http://schemas.microsoft.com/office/drawing/2010/main" val="0"/>
              </a:ext>
            </a:extLst>
          </a:blip>
          <a:srcRect t="455" r="2" b="24584"/>
          <a:stretch/>
        </p:blipFill>
        <p:spPr>
          <a:xfrm>
            <a:off x="1" y="3429000"/>
            <a:ext cx="6099048" cy="3429000"/>
          </a:xfrm>
          <a:prstGeom prst="rect">
            <a:avLst/>
          </a:prstGeom>
        </p:spPr>
      </p:pic>
      <p:pic>
        <p:nvPicPr>
          <p:cNvPr id="5" name="Content Placeholder 4" descr="A close-up of a moon&#10;&#10;Description automatically generated">
            <a:extLst>
              <a:ext uri="{FF2B5EF4-FFF2-40B4-BE49-F238E27FC236}">
                <a16:creationId xmlns:a16="http://schemas.microsoft.com/office/drawing/2014/main" id="{380893BB-3C05-846C-3187-242129E61615}"/>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t="9723" r="2" b="15316"/>
          <a:stretch/>
        </p:blipFill>
        <p:spPr>
          <a:xfrm>
            <a:off x="6092952" y="3429000"/>
            <a:ext cx="6099048" cy="3429000"/>
          </a:xfrm>
          <a:prstGeom prst="rect">
            <a:avLst/>
          </a:prstGeom>
        </p:spPr>
      </p:pic>
      <p:sp>
        <p:nvSpPr>
          <p:cNvPr id="2" name="TextBox 1">
            <a:extLst>
              <a:ext uri="{FF2B5EF4-FFF2-40B4-BE49-F238E27FC236}">
                <a16:creationId xmlns:a16="http://schemas.microsoft.com/office/drawing/2014/main" id="{E854F3F1-A8E3-C8A1-220E-C17CB8C00F9E}"/>
              </a:ext>
            </a:extLst>
          </p:cNvPr>
          <p:cNvSpPr txBox="1"/>
          <p:nvPr/>
        </p:nvSpPr>
        <p:spPr>
          <a:xfrm>
            <a:off x="922158" y="2923569"/>
            <a:ext cx="4602342"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Entrance to lava tube in Mare </a:t>
            </a:r>
            <a:r>
              <a:rPr lang="en-NZ" dirty="0" err="1"/>
              <a:t>Tranquilitatis</a:t>
            </a:r>
            <a:endParaRPr lang="en-NZ" dirty="0"/>
          </a:p>
        </p:txBody>
      </p:sp>
      <p:sp>
        <p:nvSpPr>
          <p:cNvPr id="3" name="TextBox 2">
            <a:extLst>
              <a:ext uri="{FF2B5EF4-FFF2-40B4-BE49-F238E27FC236}">
                <a16:creationId xmlns:a16="http://schemas.microsoft.com/office/drawing/2014/main" id="{876BF29B-1079-C891-399B-2CE6B91DFCFA}"/>
              </a:ext>
            </a:extLst>
          </p:cNvPr>
          <p:cNvSpPr txBox="1"/>
          <p:nvPr/>
        </p:nvSpPr>
        <p:spPr>
          <a:xfrm>
            <a:off x="7647755" y="2913437"/>
            <a:ext cx="2819207" cy="379463"/>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err="1"/>
              <a:t>Rille</a:t>
            </a:r>
            <a:r>
              <a:rPr lang="en-NZ" dirty="0"/>
              <a:t> in Aristarchus Plateau</a:t>
            </a:r>
          </a:p>
        </p:txBody>
      </p:sp>
      <p:sp>
        <p:nvSpPr>
          <p:cNvPr id="6" name="TextBox 5">
            <a:extLst>
              <a:ext uri="{FF2B5EF4-FFF2-40B4-BE49-F238E27FC236}">
                <a16:creationId xmlns:a16="http://schemas.microsoft.com/office/drawing/2014/main" id="{DFF654BF-3819-36D0-396C-D2016FBE5EFC}"/>
              </a:ext>
            </a:extLst>
          </p:cNvPr>
          <p:cNvSpPr txBox="1"/>
          <p:nvPr/>
        </p:nvSpPr>
        <p:spPr>
          <a:xfrm>
            <a:off x="585723" y="6377117"/>
            <a:ext cx="5275211"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Mountain range in Zeeman crater (as tall as Everest)</a:t>
            </a:r>
          </a:p>
        </p:txBody>
      </p:sp>
      <p:sp>
        <p:nvSpPr>
          <p:cNvPr id="11" name="TextBox 10">
            <a:extLst>
              <a:ext uri="{FF2B5EF4-FFF2-40B4-BE49-F238E27FC236}">
                <a16:creationId xmlns:a16="http://schemas.microsoft.com/office/drawing/2014/main" id="{D15912E1-CB8B-FEA3-141B-352E4DE972CB}"/>
              </a:ext>
            </a:extLst>
          </p:cNvPr>
          <p:cNvSpPr txBox="1"/>
          <p:nvPr/>
        </p:nvSpPr>
        <p:spPr>
          <a:xfrm>
            <a:off x="7863608" y="6377117"/>
            <a:ext cx="2773590"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Reiner Gamma lunar swirl</a:t>
            </a:r>
          </a:p>
        </p:txBody>
      </p:sp>
    </p:spTree>
    <p:extLst>
      <p:ext uri="{BB962C8B-B14F-4D97-AF65-F5344CB8AC3E}">
        <p14:creationId xmlns:p14="http://schemas.microsoft.com/office/powerpoint/2010/main" val="567241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pace vehicle on the moon&#10;&#10;Description automatically generated">
            <a:extLst>
              <a:ext uri="{FF2B5EF4-FFF2-40B4-BE49-F238E27FC236}">
                <a16:creationId xmlns:a16="http://schemas.microsoft.com/office/drawing/2014/main" id="{2E2EFA8E-1A18-C4D4-0204-0345EC8C88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34" r="9155" b="1"/>
          <a:stretch/>
        </p:blipFill>
        <p:spPr>
          <a:xfrm>
            <a:off x="20" y="1282"/>
            <a:ext cx="12191980" cy="6856718"/>
          </a:xfrm>
          <a:prstGeom prst="rect">
            <a:avLst/>
          </a:prstGeom>
        </p:spPr>
      </p:pic>
      <p:pic>
        <p:nvPicPr>
          <p:cNvPr id="9" name="Picture 8">
            <a:extLst>
              <a:ext uri="{FF2B5EF4-FFF2-40B4-BE49-F238E27FC236}">
                <a16:creationId xmlns:a16="http://schemas.microsoft.com/office/drawing/2014/main" id="{F5283FEB-5A08-1144-593B-CCFEF7DC5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149" y="4193595"/>
            <a:ext cx="2438400"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398F2DD-78E7-16FC-881A-D2913BDA2057}"/>
              </a:ext>
            </a:extLst>
          </p:cNvPr>
          <p:cNvSpPr txBox="1"/>
          <p:nvPr/>
        </p:nvSpPr>
        <p:spPr>
          <a:xfrm>
            <a:off x="449065" y="1036097"/>
            <a:ext cx="3255484" cy="923330"/>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6 landings</a:t>
            </a:r>
          </a:p>
          <a:p>
            <a:pPr marL="285750" indent="-285750">
              <a:buFont typeface="Arial" panose="020B0604020202020204" pitchFamily="34" charset="0"/>
              <a:buChar char="•"/>
            </a:pPr>
            <a:r>
              <a:rPr lang="en-NZ" dirty="0">
                <a:solidFill>
                  <a:schemeClr val="bg1"/>
                </a:solidFill>
              </a:rPr>
              <a:t>12 moonwalkers</a:t>
            </a:r>
          </a:p>
          <a:p>
            <a:pPr marL="285750" indent="-285750">
              <a:buFont typeface="Arial" panose="020B0604020202020204" pitchFamily="34" charset="0"/>
              <a:buChar char="•"/>
            </a:pPr>
            <a:r>
              <a:rPr lang="en-NZ" dirty="0">
                <a:solidFill>
                  <a:schemeClr val="bg1"/>
                </a:solidFill>
              </a:rPr>
              <a:t>80 hours on the surface</a:t>
            </a:r>
          </a:p>
        </p:txBody>
      </p:sp>
      <p:pic>
        <p:nvPicPr>
          <p:cNvPr id="13" name="Picture 12" descr="A large rock on a scale&#10;&#10;Description automatically generated">
            <a:extLst>
              <a:ext uri="{FF2B5EF4-FFF2-40B4-BE49-F238E27FC236}">
                <a16:creationId xmlns:a16="http://schemas.microsoft.com/office/drawing/2014/main" id="{EB775329-C456-323F-9F1D-BFB519C06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052" y="4193595"/>
            <a:ext cx="2979396"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ADA909DF-8465-0EE6-DCF6-7002CD58B399}"/>
              </a:ext>
            </a:extLst>
          </p:cNvPr>
          <p:cNvSpPr>
            <a:spLocks noGrp="1"/>
          </p:cNvSpPr>
          <p:nvPr>
            <p:ph type="title"/>
          </p:nvPr>
        </p:nvSpPr>
        <p:spPr>
          <a:xfrm>
            <a:off x="323850" y="0"/>
            <a:ext cx="10515600" cy="1325563"/>
          </a:xfrm>
        </p:spPr>
        <p:txBody>
          <a:bodyPr/>
          <a:lstStyle/>
          <a:p>
            <a:r>
              <a:rPr lang="en-NZ" b="1" dirty="0">
                <a:solidFill>
                  <a:schemeClr val="bg1"/>
                </a:solidFill>
              </a:rPr>
              <a:t>Apollo XI-XVII </a:t>
            </a:r>
            <a:r>
              <a:rPr lang="en-NZ" dirty="0">
                <a:solidFill>
                  <a:schemeClr val="bg1"/>
                </a:solidFill>
              </a:rPr>
              <a:t>1969-72</a:t>
            </a:r>
          </a:p>
        </p:txBody>
      </p:sp>
      <p:sp>
        <p:nvSpPr>
          <p:cNvPr id="7" name="TextBox 6">
            <a:extLst>
              <a:ext uri="{FF2B5EF4-FFF2-40B4-BE49-F238E27FC236}">
                <a16:creationId xmlns:a16="http://schemas.microsoft.com/office/drawing/2014/main" id="{07BFCDA1-86D2-3075-1F22-B4811DF1EECC}"/>
              </a:ext>
            </a:extLst>
          </p:cNvPr>
          <p:cNvSpPr txBox="1"/>
          <p:nvPr/>
        </p:nvSpPr>
        <p:spPr>
          <a:xfrm>
            <a:off x="3550892" y="1036097"/>
            <a:ext cx="3453749" cy="923330"/>
          </a:xfrm>
          <a:prstGeom prst="rect">
            <a:avLst/>
          </a:prstGeom>
          <a:noFill/>
        </p:spPr>
        <p:txBody>
          <a:bodyPr wrap="square">
            <a:spAutoFit/>
          </a:bodyPr>
          <a:lstStyle/>
          <a:p>
            <a:pPr marL="285750" indent="-285750">
              <a:buFont typeface="Arial" panose="020B0604020202020204" pitchFamily="34" charset="0"/>
              <a:buChar char="•"/>
            </a:pPr>
            <a:r>
              <a:rPr lang="en-NZ" sz="1800" dirty="0">
                <a:solidFill>
                  <a:schemeClr val="bg1"/>
                </a:solidFill>
              </a:rPr>
              <a:t>90km traversed</a:t>
            </a:r>
          </a:p>
          <a:p>
            <a:pPr marL="285750" indent="-285750">
              <a:buFont typeface="Arial" panose="020B0604020202020204" pitchFamily="34" charset="0"/>
              <a:buChar char="•"/>
            </a:pPr>
            <a:r>
              <a:rPr lang="en-NZ" sz="1800" dirty="0">
                <a:solidFill>
                  <a:schemeClr val="bg1"/>
                </a:solidFill>
              </a:rPr>
              <a:t>400kg of rocks collected</a:t>
            </a:r>
          </a:p>
          <a:p>
            <a:pPr marL="285750" indent="-285750">
              <a:buFont typeface="Arial" panose="020B0604020202020204" pitchFamily="34" charset="0"/>
              <a:buChar char="•"/>
            </a:pPr>
            <a:r>
              <a:rPr lang="en-NZ" dirty="0">
                <a:solidFill>
                  <a:schemeClr val="bg1"/>
                </a:solidFill>
              </a:rPr>
              <a:t>2</a:t>
            </a:r>
            <a:r>
              <a:rPr lang="en-NZ" sz="1800" dirty="0">
                <a:solidFill>
                  <a:schemeClr val="bg1"/>
                </a:solidFill>
              </a:rPr>
              <a:t> golf balls hit</a:t>
            </a:r>
          </a:p>
        </p:txBody>
      </p:sp>
      <p:pic>
        <p:nvPicPr>
          <p:cNvPr id="8" name="Picture 7" descr="A astronaut on the moon&#10;&#10;Description automatically generated">
            <a:extLst>
              <a:ext uri="{FF2B5EF4-FFF2-40B4-BE49-F238E27FC236}">
                <a16:creationId xmlns:a16="http://schemas.microsoft.com/office/drawing/2014/main" id="{D7BB37CB-1652-D0B0-4E13-993DF692B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8951" y="4193595"/>
            <a:ext cx="3092667" cy="231648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1715334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7AA07C-892B-804D-3189-3454F4136C2E}"/>
              </a:ext>
            </a:extLst>
          </p:cNvPr>
          <p:cNvSpPr>
            <a:spLocks noGrp="1"/>
          </p:cNvSpPr>
          <p:nvPr>
            <p:ph idx="1"/>
          </p:nvPr>
        </p:nvSpPr>
        <p:spPr>
          <a:xfrm>
            <a:off x="5643513" y="2467357"/>
            <a:ext cx="5807528" cy="4317461"/>
          </a:xfrm>
        </p:spPr>
        <p:txBody>
          <a:bodyPr anchor="ctr">
            <a:normAutofit/>
          </a:bodyPr>
          <a:lstStyle/>
          <a:p>
            <a:pPr marL="457200" indent="-457200">
              <a:buAutoNum type="arabicPeriod"/>
            </a:pPr>
            <a:r>
              <a:rPr lang="en-NZ" sz="3200" b="1" dirty="0">
                <a:solidFill>
                  <a:schemeClr val="bg1"/>
                </a:solidFill>
              </a:rPr>
              <a:t>Why?</a:t>
            </a:r>
            <a:endParaRPr lang="en-NZ" sz="2400" dirty="0">
              <a:solidFill>
                <a:schemeClr val="bg1"/>
              </a:solidFill>
            </a:endParaRPr>
          </a:p>
          <a:p>
            <a:pPr lvl="1"/>
            <a:r>
              <a:rPr lang="en-NZ" dirty="0">
                <a:solidFill>
                  <a:schemeClr val="bg1"/>
                </a:solidFill>
              </a:rPr>
              <a:t>Nationalism</a:t>
            </a:r>
          </a:p>
          <a:p>
            <a:pPr lvl="1"/>
            <a:r>
              <a:rPr lang="en-NZ" dirty="0">
                <a:solidFill>
                  <a:schemeClr val="bg1"/>
                </a:solidFill>
              </a:rPr>
              <a:t>Scientific discovery</a:t>
            </a:r>
          </a:p>
          <a:p>
            <a:pPr lvl="1"/>
            <a:r>
              <a:rPr lang="en-NZ" dirty="0">
                <a:solidFill>
                  <a:schemeClr val="bg1"/>
                </a:solidFill>
              </a:rPr>
              <a:t>Economic benefit</a:t>
            </a:r>
          </a:p>
          <a:p>
            <a:pPr lvl="1"/>
            <a:r>
              <a:rPr lang="en-NZ" dirty="0">
                <a:solidFill>
                  <a:schemeClr val="bg1"/>
                </a:solidFill>
              </a:rPr>
              <a:t>Long-term survival</a:t>
            </a:r>
          </a:p>
          <a:p>
            <a:pPr marL="457200" indent="-457200">
              <a:buAutoNum type="arabicPeriod"/>
            </a:pPr>
            <a:r>
              <a:rPr lang="en-NZ" sz="3200" b="1" dirty="0">
                <a:solidFill>
                  <a:schemeClr val="bg1"/>
                </a:solidFill>
              </a:rPr>
              <a:t>How?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1"/>
                </a:solidFill>
                <a:effectLst/>
                <a:uLnTx/>
                <a:uFillTx/>
                <a:latin typeface="Aptos" panose="02110004020202020204"/>
              </a:rPr>
              <a:t>Rocket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NZ" dirty="0">
                <a:solidFill>
                  <a:schemeClr val="bg1"/>
                </a:solidFill>
                <a:latin typeface="Aptos" panose="02110004020202020204"/>
              </a:rPr>
              <a:t>Capsule</a:t>
            </a:r>
            <a:endParaRPr kumimoji="0" lang="en-NZ" b="0" i="0" u="none" strike="noStrike" kern="1200" cap="none" spc="0" normalizeH="0" baseline="0" noProof="0" dirty="0">
              <a:ln>
                <a:noFill/>
              </a:ln>
              <a:solidFill>
                <a:schemeClr val="bg1"/>
              </a:solidFill>
              <a:effectLst/>
              <a:uLnTx/>
              <a:uFillTx/>
              <a:latin typeface="Aptos" panose="02110004020202020204"/>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1"/>
                </a:solidFill>
                <a:effectLst/>
                <a:uLnTx/>
                <a:uFillTx/>
                <a:latin typeface="Aptos" panose="02110004020202020204"/>
              </a:rPr>
              <a:t>Lander</a:t>
            </a:r>
            <a:endParaRPr lang="en-NZ" dirty="0">
              <a:solidFill>
                <a:schemeClr val="bg1"/>
              </a:solidFill>
              <a:latin typeface="Aptos" panose="02110004020202020204"/>
            </a:endParaRPr>
          </a:p>
        </p:txBody>
      </p:sp>
      <p:sp>
        <p:nvSpPr>
          <p:cNvPr id="7" name="TextBox 6">
            <a:extLst>
              <a:ext uri="{FF2B5EF4-FFF2-40B4-BE49-F238E27FC236}">
                <a16:creationId xmlns:a16="http://schemas.microsoft.com/office/drawing/2014/main" id="{87CA79D2-55CC-8F35-C286-338A9895A835}"/>
              </a:ext>
            </a:extLst>
          </p:cNvPr>
          <p:cNvSpPr txBox="1"/>
          <p:nvPr/>
        </p:nvSpPr>
        <p:spPr>
          <a:xfrm>
            <a:off x="11178998" y="1734799"/>
            <a:ext cx="1357919" cy="338554"/>
          </a:xfrm>
          <a:prstGeom prst="rect">
            <a:avLst/>
          </a:prstGeom>
          <a:noFill/>
        </p:spPr>
        <p:txBody>
          <a:bodyPr wrap="square" rtlCol="0">
            <a:spAutoFit/>
          </a:bodyPr>
          <a:lstStyle/>
          <a:p>
            <a:r>
              <a:rPr lang="en-NZ" sz="1600" dirty="0">
                <a:solidFill>
                  <a:schemeClr val="bg1"/>
                </a:solidFill>
              </a:rPr>
              <a:t>2022-</a:t>
            </a:r>
          </a:p>
        </p:txBody>
      </p:sp>
      <p:sp>
        <p:nvSpPr>
          <p:cNvPr id="6" name="TextBox 5">
            <a:extLst>
              <a:ext uri="{FF2B5EF4-FFF2-40B4-BE49-F238E27FC236}">
                <a16:creationId xmlns:a16="http://schemas.microsoft.com/office/drawing/2014/main" id="{51479B34-F403-020E-8D4C-E95A5D0E8A96}"/>
              </a:ext>
            </a:extLst>
          </p:cNvPr>
          <p:cNvSpPr txBox="1"/>
          <p:nvPr/>
        </p:nvSpPr>
        <p:spPr>
          <a:xfrm>
            <a:off x="9637440" y="1734799"/>
            <a:ext cx="1357919" cy="338554"/>
          </a:xfrm>
          <a:prstGeom prst="rect">
            <a:avLst/>
          </a:prstGeom>
          <a:noFill/>
        </p:spPr>
        <p:txBody>
          <a:bodyPr wrap="square" rtlCol="0">
            <a:spAutoFit/>
          </a:bodyPr>
          <a:lstStyle/>
          <a:p>
            <a:r>
              <a:rPr lang="en-NZ" sz="1600" dirty="0">
                <a:solidFill>
                  <a:schemeClr val="bg1"/>
                </a:solidFill>
              </a:rPr>
              <a:t>1961-1972</a:t>
            </a:r>
            <a:endParaRPr lang="en-NZ" dirty="0">
              <a:solidFill>
                <a:schemeClr val="bg1"/>
              </a:solidFill>
            </a:endParaRPr>
          </a:p>
        </p:txBody>
      </p:sp>
      <p:pic>
        <p:nvPicPr>
          <p:cNvPr id="16" name="Picture 15" descr="A footprint on the moon&#10;&#10;Description automatically generated">
            <a:extLst>
              <a:ext uri="{FF2B5EF4-FFF2-40B4-BE49-F238E27FC236}">
                <a16:creationId xmlns:a16="http://schemas.microsoft.com/office/drawing/2014/main" id="{AE49DB61-3064-0262-9359-86BC995B9E3E}"/>
              </a:ext>
            </a:extLst>
          </p:cNvPr>
          <p:cNvPicPr>
            <a:picLocks noChangeAspect="1"/>
          </p:cNvPicPr>
          <p:nvPr/>
        </p:nvPicPr>
        <p:blipFill rotWithShape="1">
          <a:blip r:embed="rId3">
            <a:extLst>
              <a:ext uri="{28A0092B-C50C-407E-A947-70E740481C1C}">
                <a14:useLocalDpi xmlns:a14="http://schemas.microsoft.com/office/drawing/2010/main" val="0"/>
              </a:ext>
            </a:extLst>
          </a:blip>
          <a:srcRect l="20459" r="16083"/>
          <a:stretch/>
        </p:blipFill>
        <p:spPr>
          <a:xfrm>
            <a:off x="0" y="0"/>
            <a:ext cx="4315304" cy="6858000"/>
          </a:xfrm>
          <a:prstGeom prst="rect">
            <a:avLst/>
          </a:prstGeom>
        </p:spPr>
      </p:pic>
      <p:pic>
        <p:nvPicPr>
          <p:cNvPr id="5" name="Picture 4" descr="A logo with a letter a and a circle&#10;&#10;Description automatically generated">
            <a:extLst>
              <a:ext uri="{FF2B5EF4-FFF2-40B4-BE49-F238E27FC236}">
                <a16:creationId xmlns:a16="http://schemas.microsoft.com/office/drawing/2014/main" id="{FFFE388C-72C2-2F00-AF6A-92D2B213C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453" y="522608"/>
            <a:ext cx="1157520" cy="1157520"/>
          </a:xfrm>
          <a:prstGeom prst="rect">
            <a:avLst/>
          </a:prstGeom>
        </p:spPr>
      </p:pic>
      <p:pic>
        <p:nvPicPr>
          <p:cNvPr id="8" name="Picture 7" descr="A logo with planets and stars&#10;&#10;Description automatically generated">
            <a:extLst>
              <a:ext uri="{FF2B5EF4-FFF2-40B4-BE49-F238E27FC236}">
                <a16:creationId xmlns:a16="http://schemas.microsoft.com/office/drawing/2014/main" id="{46A13840-4C44-0494-0BE5-C8B2EFF5B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8963" y="571087"/>
            <a:ext cx="1139464" cy="1143275"/>
          </a:xfrm>
          <a:prstGeom prst="rect">
            <a:avLst/>
          </a:prstGeom>
        </p:spPr>
      </p:pic>
      <p:sp>
        <p:nvSpPr>
          <p:cNvPr id="2" name="Title 1">
            <a:extLst>
              <a:ext uri="{FF2B5EF4-FFF2-40B4-BE49-F238E27FC236}">
                <a16:creationId xmlns:a16="http://schemas.microsoft.com/office/drawing/2014/main" id="{10F240FA-6689-DC67-D9E9-CF2461D21E22}"/>
              </a:ext>
            </a:extLst>
          </p:cNvPr>
          <p:cNvSpPr txBox="1">
            <a:spLocks/>
          </p:cNvSpPr>
          <p:nvPr/>
        </p:nvSpPr>
        <p:spPr>
          <a:xfrm>
            <a:off x="5428883" y="522608"/>
            <a:ext cx="4287385" cy="1559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dirty="0">
                <a:solidFill>
                  <a:schemeClr val="bg1"/>
                </a:solidFill>
              </a:rPr>
              <a:t>2 questions for sending </a:t>
            </a:r>
            <a:r>
              <a:rPr lang="en-NZ" sz="4000" b="1" dirty="0">
                <a:solidFill>
                  <a:schemeClr val="bg1"/>
                </a:solidFill>
              </a:rPr>
              <a:t>humans</a:t>
            </a:r>
            <a:r>
              <a:rPr lang="en-NZ" sz="4000" dirty="0">
                <a:solidFill>
                  <a:schemeClr val="bg1"/>
                </a:solidFill>
              </a:rPr>
              <a:t> into </a:t>
            </a:r>
            <a:r>
              <a:rPr lang="en-NZ" sz="4000" b="1" dirty="0">
                <a:solidFill>
                  <a:schemeClr val="bg1"/>
                </a:solidFill>
              </a:rPr>
              <a:t>deep space</a:t>
            </a:r>
            <a:endParaRPr lang="en-NZ" sz="4800" b="1" dirty="0">
              <a:solidFill>
                <a:schemeClr val="bg1"/>
              </a:solidFill>
            </a:endParaRPr>
          </a:p>
        </p:txBody>
      </p:sp>
      <p:pic>
        <p:nvPicPr>
          <p:cNvPr id="1026" name="Picture 2">
            <a:extLst>
              <a:ext uri="{FF2B5EF4-FFF2-40B4-BE49-F238E27FC236}">
                <a16:creationId xmlns:a16="http://schemas.microsoft.com/office/drawing/2014/main" id="{CC883B32-91CB-51F0-6711-280701816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480" y="2796896"/>
            <a:ext cx="2225040" cy="1668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B01687B-2CC5-0BA4-26C7-939E696E3846}"/>
              </a:ext>
            </a:extLst>
          </p:cNvPr>
          <p:cNvPicPr>
            <a:picLocks noChangeAspect="1"/>
          </p:cNvPicPr>
          <p:nvPr/>
        </p:nvPicPr>
        <p:blipFill>
          <a:blip r:embed="rId7"/>
          <a:srcRect t="15153" b="7716"/>
          <a:stretch/>
        </p:blipFill>
        <p:spPr>
          <a:xfrm>
            <a:off x="9632916" y="5003828"/>
            <a:ext cx="2225041" cy="1540605"/>
          </a:xfrm>
          <a:prstGeom prst="rect">
            <a:avLst/>
          </a:prstGeom>
        </p:spPr>
      </p:pic>
      <p:sp>
        <p:nvSpPr>
          <p:cNvPr id="4" name="Title 1">
            <a:extLst>
              <a:ext uri="{FF2B5EF4-FFF2-40B4-BE49-F238E27FC236}">
                <a16:creationId xmlns:a16="http://schemas.microsoft.com/office/drawing/2014/main" id="{1EE689C7-BB8E-B712-6EF9-7076A9331C4C}"/>
              </a:ext>
            </a:extLst>
          </p:cNvPr>
          <p:cNvSpPr txBox="1">
            <a:spLocks/>
          </p:cNvSpPr>
          <p:nvPr/>
        </p:nvSpPr>
        <p:spPr>
          <a:xfrm>
            <a:off x="9510807" y="3816708"/>
            <a:ext cx="4287385" cy="1559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600" dirty="0">
                <a:solidFill>
                  <a:schemeClr val="bg1"/>
                </a:solidFill>
              </a:rPr>
              <a:t>Have a picnic?</a:t>
            </a:r>
            <a:endParaRPr lang="en-NZ" sz="2000" b="1" dirty="0">
              <a:solidFill>
                <a:schemeClr val="bg1"/>
              </a:solidFill>
            </a:endParaRPr>
          </a:p>
        </p:txBody>
      </p:sp>
    </p:spTree>
    <p:extLst>
      <p:ext uri="{BB962C8B-B14F-4D97-AF65-F5344CB8AC3E}">
        <p14:creationId xmlns:p14="http://schemas.microsoft.com/office/powerpoint/2010/main" val="1934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FF2A-B944-F75B-CFF4-DC40F2D017F7}"/>
              </a:ext>
            </a:extLst>
          </p:cNvPr>
          <p:cNvSpPr>
            <a:spLocks noGrp="1"/>
          </p:cNvSpPr>
          <p:nvPr>
            <p:ph type="title"/>
          </p:nvPr>
        </p:nvSpPr>
        <p:spPr>
          <a:xfrm>
            <a:off x="294190" y="211476"/>
            <a:ext cx="10515600" cy="1325563"/>
          </a:xfrm>
        </p:spPr>
        <p:txBody>
          <a:bodyPr/>
          <a:lstStyle/>
          <a:p>
            <a:r>
              <a:rPr lang="en-NZ" dirty="0">
                <a:solidFill>
                  <a:schemeClr val="bg1"/>
                </a:solidFill>
              </a:rPr>
              <a:t>The threat of </a:t>
            </a:r>
            <a:r>
              <a:rPr lang="en-NZ">
                <a:solidFill>
                  <a:schemeClr val="bg1"/>
                </a:solidFill>
              </a:rPr>
              <a:t>space weather</a:t>
            </a:r>
            <a:endParaRPr lang="en-NZ" dirty="0">
              <a:solidFill>
                <a:schemeClr val="bg1"/>
              </a:solidFill>
            </a:endParaRPr>
          </a:p>
        </p:txBody>
      </p:sp>
      <p:sp>
        <p:nvSpPr>
          <p:cNvPr id="5" name="Content Placeholder 4">
            <a:extLst>
              <a:ext uri="{FF2B5EF4-FFF2-40B4-BE49-F238E27FC236}">
                <a16:creationId xmlns:a16="http://schemas.microsoft.com/office/drawing/2014/main" id="{6E2E4070-B582-9D3A-254F-ABC966E6FDD4}"/>
              </a:ext>
            </a:extLst>
          </p:cNvPr>
          <p:cNvSpPr>
            <a:spLocks noGrp="1"/>
          </p:cNvSpPr>
          <p:nvPr>
            <p:ph idx="1"/>
          </p:nvPr>
        </p:nvSpPr>
        <p:spPr/>
        <p:txBody>
          <a:bodyPr/>
          <a:lstStyle/>
          <a:p>
            <a:endParaRPr lang="en-NZ" dirty="0"/>
          </a:p>
        </p:txBody>
      </p:sp>
      <p:pic>
        <p:nvPicPr>
          <p:cNvPr id="7" name="Picture 6">
            <a:extLst>
              <a:ext uri="{FF2B5EF4-FFF2-40B4-BE49-F238E27FC236}">
                <a16:creationId xmlns:a16="http://schemas.microsoft.com/office/drawing/2014/main" id="{B38B82D6-9ED3-DF7D-A82E-A72EEDB30CF3}"/>
              </a:ext>
            </a:extLst>
          </p:cNvPr>
          <p:cNvPicPr>
            <a:picLocks noChangeAspect="1"/>
          </p:cNvPicPr>
          <p:nvPr/>
        </p:nvPicPr>
        <p:blipFill>
          <a:blip r:embed="rId3"/>
          <a:stretch>
            <a:fillRect/>
          </a:stretch>
        </p:blipFill>
        <p:spPr>
          <a:xfrm>
            <a:off x="337334" y="1581249"/>
            <a:ext cx="6569544" cy="46672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2">
            <a:extLst>
              <a:ext uri="{FF2B5EF4-FFF2-40B4-BE49-F238E27FC236}">
                <a16:creationId xmlns:a16="http://schemas.microsoft.com/office/drawing/2014/main" id="{701506A5-712D-D93A-B9D8-688F1B718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627" y="827523"/>
            <a:ext cx="4613590" cy="56653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8438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6"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4">
            <a:extLst>
              <a:ext uri="{FF2B5EF4-FFF2-40B4-BE49-F238E27FC236}">
                <a16:creationId xmlns:a16="http://schemas.microsoft.com/office/drawing/2014/main" id="{D3686D12-CED6-C219-C654-A479D0BD5E7B}"/>
              </a:ext>
            </a:extLst>
          </p:cNvPr>
          <p:cNvSpPr>
            <a:spLocks noGrp="1"/>
          </p:cNvSpPr>
          <p:nvPr>
            <p:ph type="title"/>
          </p:nvPr>
        </p:nvSpPr>
        <p:spPr>
          <a:xfrm rot="16200000">
            <a:off x="-1325880" y="1947672"/>
            <a:ext cx="5961888" cy="2788920"/>
          </a:xfrm>
        </p:spPr>
        <p:txBody>
          <a:bodyPr anchor="ctr">
            <a:normAutofit/>
          </a:bodyPr>
          <a:lstStyle/>
          <a:p>
            <a:r>
              <a:rPr lang="en-NZ" sz="4800" dirty="0">
                <a:solidFill>
                  <a:schemeClr val="bg1"/>
                </a:solidFill>
              </a:rPr>
              <a:t>Analysing the trends</a:t>
            </a:r>
          </a:p>
        </p:txBody>
      </p:sp>
      <p:graphicFrame>
        <p:nvGraphicFramePr>
          <p:cNvPr id="7" name="Content Placeholder 2">
            <a:extLst>
              <a:ext uri="{FF2B5EF4-FFF2-40B4-BE49-F238E27FC236}">
                <a16:creationId xmlns:a16="http://schemas.microsoft.com/office/drawing/2014/main" id="{B4E5D112-E87B-FA94-06FF-CBD7C0856BFB}"/>
              </a:ext>
            </a:extLst>
          </p:cNvPr>
          <p:cNvGraphicFramePr>
            <a:graphicFrameLocks noGrp="1"/>
          </p:cNvGraphicFramePr>
          <p:nvPr>
            <p:ph idx="1"/>
            <p:extLst>
              <p:ext uri="{D42A27DB-BD31-4B8C-83A1-F6EECF244321}">
                <p14:modId xmlns:p14="http://schemas.microsoft.com/office/powerpoint/2010/main" val="3333075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04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D33C-347C-36B3-1AC5-C2EC7338C04E}"/>
              </a:ext>
            </a:extLst>
          </p:cNvPr>
          <p:cNvSpPr>
            <a:spLocks noGrp="1"/>
          </p:cNvSpPr>
          <p:nvPr>
            <p:ph type="title"/>
          </p:nvPr>
        </p:nvSpPr>
        <p:spPr/>
        <p:txBody>
          <a:bodyPr/>
          <a:lstStyle/>
          <a:p>
            <a:r>
              <a:rPr lang="en-NZ" dirty="0"/>
              <a:t>Extra points (see </a:t>
            </a:r>
            <a:r>
              <a:rPr lang="en-NZ" i="1" dirty="0"/>
              <a:t>Space essays</a:t>
            </a:r>
            <a:r>
              <a:rPr lang="en-NZ" dirty="0"/>
              <a:t> doc for more)</a:t>
            </a:r>
          </a:p>
        </p:txBody>
      </p:sp>
      <p:sp>
        <p:nvSpPr>
          <p:cNvPr id="3" name="Content Placeholder 2">
            <a:extLst>
              <a:ext uri="{FF2B5EF4-FFF2-40B4-BE49-F238E27FC236}">
                <a16:creationId xmlns:a16="http://schemas.microsoft.com/office/drawing/2014/main" id="{2D5C33CA-49C5-DE14-97D7-105DC19FEA21}"/>
              </a:ext>
            </a:extLst>
          </p:cNvPr>
          <p:cNvSpPr>
            <a:spLocks noGrp="1"/>
          </p:cNvSpPr>
          <p:nvPr>
            <p:ph idx="1"/>
          </p:nvPr>
        </p:nvSpPr>
        <p:spPr/>
        <p:txBody>
          <a:bodyPr>
            <a:normAutofit lnSpcReduction="10000"/>
          </a:bodyPr>
          <a:lstStyle/>
          <a:p>
            <a:r>
              <a:rPr lang="en-NZ" dirty="0"/>
              <a:t>Militarisation? Space as the new “high ground”</a:t>
            </a:r>
          </a:p>
          <a:p>
            <a:pPr lvl="1"/>
            <a:r>
              <a:rPr lang="en-NZ" dirty="0"/>
              <a:t>Moon probably doesn’t offer any military advantage, but potential for conflict over resources (recall both US and China-Russia bases to be set up at the South Pole). </a:t>
            </a:r>
            <a:r>
              <a:rPr lang="en-NZ" i="1" dirty="0"/>
              <a:t>See Space law on following slides</a:t>
            </a:r>
          </a:p>
          <a:p>
            <a:r>
              <a:rPr lang="en-NZ" dirty="0"/>
              <a:t>Humans vs robots? Robots increasingly capable, but humans still needed for</a:t>
            </a:r>
          </a:p>
          <a:p>
            <a:pPr lvl="1"/>
            <a:r>
              <a:rPr lang="en-NZ" dirty="0"/>
              <a:t>Adaptability and initiative (for now): as I learnt from getting a B+, proper field geology is a real skill</a:t>
            </a:r>
          </a:p>
          <a:p>
            <a:pPr lvl="1"/>
            <a:r>
              <a:rPr lang="en-NZ" dirty="0"/>
              <a:t>Ensuring long-term survival of the species</a:t>
            </a:r>
          </a:p>
          <a:p>
            <a:pPr lvl="1"/>
            <a:r>
              <a:rPr lang="en-NZ" dirty="0"/>
              <a:t>Inspiration: vicarious exploration through astronauts, despite </a:t>
            </a:r>
            <a:r>
              <a:rPr lang="en-NZ" dirty="0" err="1"/>
              <a:t>anthropomorphisation</a:t>
            </a:r>
            <a:r>
              <a:rPr lang="en-NZ" dirty="0"/>
              <a:t> of robots, esp. Opportunity, Curiosity, Perseverance</a:t>
            </a:r>
          </a:p>
          <a:p>
            <a:pPr lvl="1"/>
            <a:endParaRPr lang="en-NZ" dirty="0"/>
          </a:p>
        </p:txBody>
      </p:sp>
    </p:spTree>
    <p:extLst>
      <p:ext uri="{BB962C8B-B14F-4D97-AF65-F5344CB8AC3E}">
        <p14:creationId xmlns:p14="http://schemas.microsoft.com/office/powerpoint/2010/main" val="196005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spaceman floating in space&#10;&#10;AI-generated content may be incorrect.">
            <a:extLst>
              <a:ext uri="{FF2B5EF4-FFF2-40B4-BE49-F238E27FC236}">
                <a16:creationId xmlns:a16="http://schemas.microsoft.com/office/drawing/2014/main" id="{451BAFDB-FEBD-014E-EC8F-46819AD9EA00}"/>
              </a:ext>
            </a:extLst>
          </p:cNvPr>
          <p:cNvPicPr>
            <a:picLocks noChangeAspect="1"/>
          </p:cNvPicPr>
          <p:nvPr/>
        </p:nvPicPr>
        <p:blipFill>
          <a:blip r:embed="rId3">
            <a:extLst>
              <a:ext uri="{28A0092B-C50C-407E-A947-70E740481C1C}">
                <a14:useLocalDpi xmlns:a14="http://schemas.microsoft.com/office/drawing/2010/main" val="0"/>
              </a:ext>
            </a:extLst>
          </a:blip>
          <a:srcRect t="22393" r="8309" b="5066"/>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1CBE09D-9DB1-F2C9-D082-5D15AF3A1E93}"/>
              </a:ext>
            </a:extLst>
          </p:cNvPr>
          <p:cNvSpPr txBox="1">
            <a:spLocks/>
          </p:cNvSpPr>
          <p:nvPr/>
        </p:nvSpPr>
        <p:spPr>
          <a:xfrm>
            <a:off x="477980" y="1122363"/>
            <a:ext cx="5746973" cy="32041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6600" dirty="0">
                <a:solidFill>
                  <a:srgbClr val="FFFFFF"/>
                </a:solidFill>
                <a:latin typeface="Yu Mincho Demibold" panose="02020600000000000000" pitchFamily="18" charset="-128"/>
                <a:ea typeface="Yu Mincho Demibold" panose="02020600000000000000" pitchFamily="18" charset="-128"/>
              </a:rPr>
              <a:t>From Sputnik to Starlink</a:t>
            </a:r>
            <a:br>
              <a:rPr lang="en-NZ" sz="6000" dirty="0">
                <a:solidFill>
                  <a:srgbClr val="FFFFFF"/>
                </a:solidFill>
                <a:latin typeface="Centaur" panose="02030504050205020304" pitchFamily="18" charset="0"/>
              </a:rPr>
            </a:br>
            <a:r>
              <a:rPr lang="en-NZ" sz="4000" dirty="0">
                <a:solidFill>
                  <a:srgbClr val="FFFFFF"/>
                </a:solidFill>
              </a:rPr>
              <a:t>A Brief History of </a:t>
            </a:r>
            <a:br>
              <a:rPr lang="en-NZ" sz="4000" dirty="0">
                <a:solidFill>
                  <a:srgbClr val="FFFFFF"/>
                </a:solidFill>
              </a:rPr>
            </a:br>
            <a:r>
              <a:rPr lang="en-NZ" sz="4000" dirty="0">
                <a:solidFill>
                  <a:srgbClr val="FFFFFF"/>
                </a:solidFill>
              </a:rPr>
              <a:t>Putting Stuff in Space</a:t>
            </a:r>
            <a:endParaRPr lang="en-NZ" sz="6000" dirty="0">
              <a:solidFill>
                <a:srgbClr val="FFFFFF"/>
              </a:solidFill>
            </a:endParaRPr>
          </a:p>
        </p:txBody>
      </p:sp>
      <p:sp>
        <p:nvSpPr>
          <p:cNvPr id="3" name="Subtitle 2">
            <a:extLst>
              <a:ext uri="{FF2B5EF4-FFF2-40B4-BE49-F238E27FC236}">
                <a16:creationId xmlns:a16="http://schemas.microsoft.com/office/drawing/2014/main" id="{AE06A604-2EBA-DB26-AC2F-B08B66248DA6}"/>
              </a:ext>
            </a:extLst>
          </p:cNvPr>
          <p:cNvSpPr>
            <a:spLocks noGrp="1"/>
          </p:cNvSpPr>
          <p:nvPr>
            <p:ph type="subTitle" idx="1"/>
          </p:nvPr>
        </p:nvSpPr>
        <p:spPr>
          <a:xfrm>
            <a:off x="477980" y="4872922"/>
            <a:ext cx="4023359" cy="1208141"/>
          </a:xfrm>
        </p:spPr>
        <p:txBody>
          <a:bodyPr vert="horz" lIns="91440" tIns="45720" rIns="91440" bIns="45720" rtlCol="0">
            <a:normAutofit fontScale="92500" lnSpcReduction="10000"/>
          </a:bodyPr>
          <a:lstStyle/>
          <a:p>
            <a:pPr algn="l"/>
            <a:r>
              <a:rPr lang="en-US" dirty="0">
                <a:solidFill>
                  <a:schemeClr val="bg1"/>
                </a:solidFill>
              </a:rPr>
              <a:t>Daniel Wrench</a:t>
            </a:r>
          </a:p>
          <a:p>
            <a:pPr algn="l"/>
            <a:r>
              <a:rPr lang="en-US" dirty="0">
                <a:solidFill>
                  <a:schemeClr val="bg1"/>
                </a:solidFill>
              </a:rPr>
              <a:t>SPCE101 </a:t>
            </a:r>
          </a:p>
          <a:p>
            <a:pPr algn="l"/>
            <a:r>
              <a:rPr lang="en-US" dirty="0">
                <a:solidFill>
                  <a:schemeClr val="bg1"/>
                </a:solidFill>
              </a:rPr>
              <a:t>March 2025</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3BC98589-C00B-DFD5-B34A-AF2E40A0762F}"/>
              </a:ext>
            </a:extLst>
          </p:cNvPr>
          <p:cNvSpPr txBox="1">
            <a:spLocks/>
          </p:cNvSpPr>
          <p:nvPr/>
        </p:nvSpPr>
        <p:spPr>
          <a:xfrm>
            <a:off x="8612527" y="6414563"/>
            <a:ext cx="4874310" cy="627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rPr>
              <a:t>AI-generated artwork from Gemini</a:t>
            </a:r>
          </a:p>
        </p:txBody>
      </p:sp>
      <p:sp>
        <p:nvSpPr>
          <p:cNvPr id="11" name="Rectangle 10">
            <a:extLst>
              <a:ext uri="{FF2B5EF4-FFF2-40B4-BE49-F238E27FC236}">
                <a16:creationId xmlns:a16="http://schemas.microsoft.com/office/drawing/2014/main" id="{7009B15E-9A31-DAB1-EFC5-C33BEF969DC1}"/>
              </a:ext>
            </a:extLst>
          </p:cNvPr>
          <p:cNvSpPr/>
          <p:nvPr/>
        </p:nvSpPr>
        <p:spPr>
          <a:xfrm>
            <a:off x="130629" y="429208"/>
            <a:ext cx="1268963" cy="4727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96135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02253-3182-219E-1B0C-87EAF0E3A656}"/>
              </a:ext>
            </a:extLst>
          </p:cNvPr>
          <p:cNvSpPr>
            <a:spLocks noGrp="1"/>
          </p:cNvSpPr>
          <p:nvPr>
            <p:ph type="title"/>
          </p:nvPr>
        </p:nvSpPr>
        <p:spPr>
          <a:xfrm>
            <a:off x="58867" y="63682"/>
            <a:ext cx="12133133" cy="1395657"/>
          </a:xfrm>
        </p:spPr>
        <p:txBody>
          <a:bodyPr/>
          <a:lstStyle/>
          <a:p>
            <a:pPr algn="ctr"/>
            <a:r>
              <a:rPr lang="en-NZ" dirty="0">
                <a:solidFill>
                  <a:schemeClr val="bg1"/>
                </a:solidFill>
              </a:rPr>
              <a:t>A Nuclear Rivalry becomes a Race to Space</a:t>
            </a:r>
          </a:p>
        </p:txBody>
      </p:sp>
      <p:sp>
        <p:nvSpPr>
          <p:cNvPr id="3" name="Content Placeholder 2">
            <a:extLst>
              <a:ext uri="{FF2B5EF4-FFF2-40B4-BE49-F238E27FC236}">
                <a16:creationId xmlns:a16="http://schemas.microsoft.com/office/drawing/2014/main" id="{A9C6C645-3487-F9D2-BF29-86DE9E165554}"/>
              </a:ext>
            </a:extLst>
          </p:cNvPr>
          <p:cNvSpPr>
            <a:spLocks noGrp="1"/>
          </p:cNvSpPr>
          <p:nvPr>
            <p:ph idx="1"/>
          </p:nvPr>
        </p:nvSpPr>
        <p:spPr/>
        <p:txBody>
          <a:bodyPr/>
          <a:lstStyle/>
          <a:p>
            <a:endParaRPr lang="en-NZ" dirty="0"/>
          </a:p>
        </p:txBody>
      </p:sp>
      <p:pic>
        <p:nvPicPr>
          <p:cNvPr id="1032" name="Picture 8" descr="Hardware History: The R-7 Rocket. – Chuck's RCL Blog">
            <a:extLst>
              <a:ext uri="{FF2B5EF4-FFF2-40B4-BE49-F238E27FC236}">
                <a16:creationId xmlns:a16="http://schemas.microsoft.com/office/drawing/2014/main" id="{8A825D22-65A4-BA3E-D047-FB7A914BB4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16096" y="1323355"/>
            <a:ext cx="4288945" cy="49418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rlie Simpson. Atlas – The First ICBM">
            <a:extLst>
              <a:ext uri="{FF2B5EF4-FFF2-40B4-BE49-F238E27FC236}">
                <a16:creationId xmlns:a16="http://schemas.microsoft.com/office/drawing/2014/main" id="{30D512E1-8E07-9BF7-2148-1160C5A4E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937" y="1323355"/>
            <a:ext cx="4099858" cy="50459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ernational Geophysical Year - Wikipedia">
            <a:extLst>
              <a:ext uri="{FF2B5EF4-FFF2-40B4-BE49-F238E27FC236}">
                <a16:creationId xmlns:a16="http://schemas.microsoft.com/office/drawing/2014/main" id="{F9BC7E08-3442-644D-7EAD-C15E183C8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568" y="2469832"/>
            <a:ext cx="2384864" cy="23738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newspaper with text on it&#10;&#10;Description automatically generated">
            <a:extLst>
              <a:ext uri="{FF2B5EF4-FFF2-40B4-BE49-F238E27FC236}">
                <a16:creationId xmlns:a16="http://schemas.microsoft.com/office/drawing/2014/main" id="{5FECC137-FE59-88B6-EBCA-EFDDAAE881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81558">
            <a:off x="322927" y="1742151"/>
            <a:ext cx="5916612" cy="4356568"/>
          </a:xfrm>
          <a:prstGeom prst="rect">
            <a:avLst/>
          </a:prstGeom>
        </p:spPr>
      </p:pic>
      <p:sp>
        <p:nvSpPr>
          <p:cNvPr id="5" name="TextBox 4">
            <a:extLst>
              <a:ext uri="{FF2B5EF4-FFF2-40B4-BE49-F238E27FC236}">
                <a16:creationId xmlns:a16="http://schemas.microsoft.com/office/drawing/2014/main" id="{8EE0249F-6735-4236-F42F-4A2EFCA019F8}"/>
              </a:ext>
            </a:extLst>
          </p:cNvPr>
          <p:cNvSpPr txBox="1"/>
          <p:nvPr/>
        </p:nvSpPr>
        <p:spPr>
          <a:xfrm rot="20911102">
            <a:off x="793377" y="5647559"/>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1957</a:t>
            </a:r>
          </a:p>
        </p:txBody>
      </p:sp>
      <p:pic>
        <p:nvPicPr>
          <p:cNvPr id="6" name="Picture 5" descr="A newspaper with a person in a helmet&#10;&#10;Description automatically generated">
            <a:extLst>
              <a:ext uri="{FF2B5EF4-FFF2-40B4-BE49-F238E27FC236}">
                <a16:creationId xmlns:a16="http://schemas.microsoft.com/office/drawing/2014/main" id="{20E80C6C-80AC-97B0-0FE1-58790CA7D9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65932">
            <a:off x="5400882" y="2179782"/>
            <a:ext cx="6413032" cy="3607331"/>
          </a:xfrm>
          <a:prstGeom prst="rect">
            <a:avLst/>
          </a:prstGeom>
        </p:spPr>
      </p:pic>
      <p:sp>
        <p:nvSpPr>
          <p:cNvPr id="7" name="TextBox 6">
            <a:extLst>
              <a:ext uri="{FF2B5EF4-FFF2-40B4-BE49-F238E27FC236}">
                <a16:creationId xmlns:a16="http://schemas.microsoft.com/office/drawing/2014/main" id="{DA4501DE-FD7B-FBB9-F999-6AFBFB1CC165}"/>
              </a:ext>
            </a:extLst>
          </p:cNvPr>
          <p:cNvSpPr txBox="1"/>
          <p:nvPr/>
        </p:nvSpPr>
        <p:spPr>
          <a:xfrm rot="824032">
            <a:off x="5354501" y="4532678"/>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1961</a:t>
            </a:r>
          </a:p>
        </p:txBody>
      </p:sp>
    </p:spTree>
    <p:extLst>
      <p:ext uri="{BB962C8B-B14F-4D97-AF65-F5344CB8AC3E}">
        <p14:creationId xmlns:p14="http://schemas.microsoft.com/office/powerpoint/2010/main" val="11759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1000"/>
                                        <p:tgtEl>
                                          <p:spTgt spid="1038"/>
                                        </p:tgtEl>
                                      </p:cBhvr>
                                    </p:animEffect>
                                    <p:anim calcmode="lin" valueType="num">
                                      <p:cBhvr>
                                        <p:cTn id="8" dur="1000" fill="hold"/>
                                        <p:tgtEl>
                                          <p:spTgt spid="1038"/>
                                        </p:tgtEl>
                                        <p:attrNameLst>
                                          <p:attrName>ppt_x</p:attrName>
                                        </p:attrNameLst>
                                      </p:cBhvr>
                                      <p:tavLst>
                                        <p:tav tm="0">
                                          <p:val>
                                            <p:strVal val="#ppt_x"/>
                                          </p:val>
                                        </p:tav>
                                        <p:tav tm="100000">
                                          <p:val>
                                            <p:strVal val="#ppt_x"/>
                                          </p:val>
                                        </p:tav>
                                      </p:tavLst>
                                    </p:anim>
                                    <p:anim calcmode="lin" valueType="num">
                                      <p:cBhvr>
                                        <p:cTn id="9"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r="-2000" b="-50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36BDA5-8726-CAA5-7011-A3D1DBD0E4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15" r="2367" b="31904"/>
          <a:stretch/>
        </p:blipFill>
        <p:spPr bwMode="auto">
          <a:xfrm>
            <a:off x="-1524"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Speech Bubble: Oval 1">
            <a:extLst>
              <a:ext uri="{FF2B5EF4-FFF2-40B4-BE49-F238E27FC236}">
                <a16:creationId xmlns:a16="http://schemas.microsoft.com/office/drawing/2014/main" id="{7C53C235-EE46-5755-20AA-D5C8AB33BD95}"/>
              </a:ext>
            </a:extLst>
          </p:cNvPr>
          <p:cNvSpPr/>
          <p:nvPr/>
        </p:nvSpPr>
        <p:spPr>
          <a:xfrm>
            <a:off x="159488" y="297710"/>
            <a:ext cx="4593266" cy="1736651"/>
          </a:xfrm>
          <a:prstGeom prst="wedgeEllipseCallout">
            <a:avLst>
              <a:gd name="adj1" fmla="val 64440"/>
              <a:gd name="adj2" fmla="val 7251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800" dirty="0"/>
              <a:t>Let’s go to the Moon for knowledge and peace!</a:t>
            </a:r>
            <a:endParaRPr lang="en-NZ" dirty="0"/>
          </a:p>
        </p:txBody>
      </p:sp>
      <p:sp>
        <p:nvSpPr>
          <p:cNvPr id="3" name="TextBox 2">
            <a:extLst>
              <a:ext uri="{FF2B5EF4-FFF2-40B4-BE49-F238E27FC236}">
                <a16:creationId xmlns:a16="http://schemas.microsoft.com/office/drawing/2014/main" id="{EEAB9414-4C93-505D-CF60-E126950ED80F}"/>
              </a:ext>
            </a:extLst>
          </p:cNvPr>
          <p:cNvSpPr txBox="1"/>
          <p:nvPr/>
        </p:nvSpPr>
        <p:spPr>
          <a:xfrm>
            <a:off x="2724150" y="6116419"/>
            <a:ext cx="1498934" cy="646331"/>
          </a:xfrm>
          <a:prstGeom prst="rect">
            <a:avLst/>
          </a:prstGeom>
          <a:noFill/>
        </p:spPr>
        <p:txBody>
          <a:bodyPr wrap="square" rtlCol="0">
            <a:spAutoFit/>
          </a:bodyPr>
          <a:lstStyle/>
          <a:p>
            <a:r>
              <a:rPr lang="en-NZ" sz="3600" dirty="0">
                <a:solidFill>
                  <a:schemeClr val="bg1"/>
                </a:solidFill>
              </a:rPr>
              <a:t>1962</a:t>
            </a:r>
          </a:p>
        </p:txBody>
      </p:sp>
      <p:sp>
        <p:nvSpPr>
          <p:cNvPr id="4" name="Thought Bubble: Cloud 3">
            <a:extLst>
              <a:ext uri="{FF2B5EF4-FFF2-40B4-BE49-F238E27FC236}">
                <a16:creationId xmlns:a16="http://schemas.microsoft.com/office/drawing/2014/main" id="{F858FDFC-7669-6C83-CE0D-5E3BD196780E}"/>
              </a:ext>
            </a:extLst>
          </p:cNvPr>
          <p:cNvSpPr/>
          <p:nvPr/>
        </p:nvSpPr>
        <p:spPr>
          <a:xfrm>
            <a:off x="7315644" y="661987"/>
            <a:ext cx="3105150" cy="1504950"/>
          </a:xfrm>
          <a:prstGeom prst="cloudCallout">
            <a:avLst>
              <a:gd name="adj1" fmla="val -74908"/>
              <a:gd name="adj2" fmla="val 300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000" dirty="0"/>
              <a:t>Please, let’s beat the Soviets at something</a:t>
            </a:r>
          </a:p>
        </p:txBody>
      </p:sp>
      <p:sp>
        <p:nvSpPr>
          <p:cNvPr id="5" name="Speech Bubble: Oval 4">
            <a:extLst>
              <a:ext uri="{FF2B5EF4-FFF2-40B4-BE49-F238E27FC236}">
                <a16:creationId xmlns:a16="http://schemas.microsoft.com/office/drawing/2014/main" id="{D43AAB07-8747-BE2E-3CDE-C485C0F55EE2}"/>
              </a:ext>
            </a:extLst>
          </p:cNvPr>
          <p:cNvSpPr/>
          <p:nvPr/>
        </p:nvSpPr>
        <p:spPr>
          <a:xfrm>
            <a:off x="6529402" y="2828923"/>
            <a:ext cx="3645956" cy="990601"/>
          </a:xfrm>
          <a:prstGeom prst="wedgeEllipseCallout">
            <a:avLst>
              <a:gd name="adj1" fmla="val -63738"/>
              <a:gd name="adj2" fmla="val -735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And do it before the decade is out!</a:t>
            </a:r>
            <a:endParaRPr lang="en-NZ" sz="1600" dirty="0"/>
          </a:p>
        </p:txBody>
      </p:sp>
      <p:pic>
        <p:nvPicPr>
          <p:cNvPr id="6" name="Picture 5" descr="A logo with planets and stars&#10;&#10;Description automatically generated">
            <a:extLst>
              <a:ext uri="{FF2B5EF4-FFF2-40B4-BE49-F238E27FC236}">
                <a16:creationId xmlns:a16="http://schemas.microsoft.com/office/drawing/2014/main" id="{97820A5C-A9E0-E71F-56CE-F9B039B49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22" y="2726809"/>
            <a:ext cx="3100002" cy="31103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52244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40" name="Picture 39" descr="A full moon with a white background&#10;&#10;Description automatically generated">
            <a:extLst>
              <a:ext uri="{FF2B5EF4-FFF2-40B4-BE49-F238E27FC236}">
                <a16:creationId xmlns:a16="http://schemas.microsoft.com/office/drawing/2014/main" id="{62808D97-DA27-57FA-8365-450F538AA17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36" name="Picture 35" descr="A close-up of a space ship&#10;&#10;Description automatically generated">
            <a:extLst>
              <a:ext uri="{FF2B5EF4-FFF2-40B4-BE49-F238E27FC236}">
                <a16:creationId xmlns:a16="http://schemas.microsoft.com/office/drawing/2014/main" id="{D25A379F-2AEE-C549-AB6D-90D3D94571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17" name="Picture 16" descr="A close-up of a space ship&#10;&#10;Description automatically generated">
            <a:extLst>
              <a:ext uri="{FF2B5EF4-FFF2-40B4-BE49-F238E27FC236}">
                <a16:creationId xmlns:a16="http://schemas.microsoft.com/office/drawing/2014/main" id="{D5F180D7-56CA-710E-1367-E8201F6B6B0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18" name="Picture 17" descr="A close-up of a space ship&#10;&#10;Description automatically generated">
            <a:extLst>
              <a:ext uri="{FF2B5EF4-FFF2-40B4-BE49-F238E27FC236}">
                <a16:creationId xmlns:a16="http://schemas.microsoft.com/office/drawing/2014/main" id="{2C20DEF0-D559-43F2-3D42-1ABA17A4E14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19" name="Picture 18" descr="A close-up of a space ship&#10;&#10;Description automatically generated">
            <a:extLst>
              <a:ext uri="{FF2B5EF4-FFF2-40B4-BE49-F238E27FC236}">
                <a16:creationId xmlns:a16="http://schemas.microsoft.com/office/drawing/2014/main" id="{7BCAD4C2-1A61-6C14-2848-16F64E28DC8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20" name="Picture 19" descr="A close-up of a space ship&#10;&#10;Description automatically generated">
            <a:extLst>
              <a:ext uri="{FF2B5EF4-FFF2-40B4-BE49-F238E27FC236}">
                <a16:creationId xmlns:a16="http://schemas.microsoft.com/office/drawing/2014/main" id="{3A9175FB-8BC8-E5D4-631F-EBF213FFED7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21" name="Picture 20" descr="A close-up of a space ship&#10;&#10;Description automatically generated">
            <a:extLst>
              <a:ext uri="{FF2B5EF4-FFF2-40B4-BE49-F238E27FC236}">
                <a16:creationId xmlns:a16="http://schemas.microsoft.com/office/drawing/2014/main" id="{6ED860AC-917C-F52E-8079-14EFF6CF1E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grpSp>
        <p:nvGrpSpPr>
          <p:cNvPr id="41" name="Group 40">
            <a:extLst>
              <a:ext uri="{FF2B5EF4-FFF2-40B4-BE49-F238E27FC236}">
                <a16:creationId xmlns:a16="http://schemas.microsoft.com/office/drawing/2014/main" id="{0123D7A7-C535-5A31-50AC-7710C753365C}"/>
              </a:ext>
            </a:extLst>
          </p:cNvPr>
          <p:cNvGrpSpPr/>
          <p:nvPr/>
        </p:nvGrpSpPr>
        <p:grpSpPr>
          <a:xfrm>
            <a:off x="3278005" y="1475688"/>
            <a:ext cx="5642631" cy="4189640"/>
            <a:chOff x="3673050" y="1411516"/>
            <a:chExt cx="5642631" cy="4189640"/>
          </a:xfrm>
        </p:grpSpPr>
        <p:pic>
          <p:nvPicPr>
            <p:cNvPr id="12" name="Picture 11">
              <a:extLst>
                <a:ext uri="{FF2B5EF4-FFF2-40B4-BE49-F238E27FC236}">
                  <a16:creationId xmlns:a16="http://schemas.microsoft.com/office/drawing/2014/main" id="{15D2F2DB-6217-8E41-0DB6-6CEA5339AFA2}"/>
                </a:ext>
              </a:extLst>
            </p:cNvPr>
            <p:cNvPicPr>
              <a:picLocks noChangeAspect="1"/>
            </p:cNvPicPr>
            <p:nvPr/>
          </p:nvPicPr>
          <p:blipFill>
            <a:blip r:embed="rId9"/>
            <a:stretch>
              <a:fillRect/>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641793E2-1736-FB3E-5F91-03F3D0AA86A3}"/>
                </a:ext>
              </a:extLst>
            </p:cNvPr>
            <p:cNvSpPr txBox="1"/>
            <p:nvPr/>
          </p:nvSpPr>
          <p:spPr>
            <a:xfrm>
              <a:off x="5356859" y="1457692"/>
              <a:ext cx="2520044" cy="646331"/>
            </a:xfrm>
            <a:prstGeom prst="rect">
              <a:avLst/>
            </a:prstGeom>
            <a:noFill/>
          </p:spPr>
          <p:txBody>
            <a:bodyPr wrap="square" rtlCol="0">
              <a:spAutoFit/>
            </a:bodyPr>
            <a:lstStyle/>
            <a:p>
              <a:r>
                <a:rPr lang="en-NZ" sz="3600" dirty="0">
                  <a:solidFill>
                    <a:schemeClr val="bg1"/>
                  </a:solidFill>
                </a:rPr>
                <a:t>July 1969</a:t>
              </a:r>
            </a:p>
          </p:txBody>
        </p:sp>
      </p:grpSp>
      <p:grpSp>
        <p:nvGrpSpPr>
          <p:cNvPr id="42" name="Group 41">
            <a:extLst>
              <a:ext uri="{FF2B5EF4-FFF2-40B4-BE49-F238E27FC236}">
                <a16:creationId xmlns:a16="http://schemas.microsoft.com/office/drawing/2014/main" id="{16CA00FD-AE9E-1435-42F0-57F559AED174}"/>
              </a:ext>
            </a:extLst>
          </p:cNvPr>
          <p:cNvGrpSpPr/>
          <p:nvPr/>
        </p:nvGrpSpPr>
        <p:grpSpPr>
          <a:xfrm>
            <a:off x="3284207" y="1409673"/>
            <a:ext cx="5642631" cy="4270116"/>
            <a:chOff x="-90795" y="1545193"/>
            <a:chExt cx="5642631" cy="4270116"/>
          </a:xfrm>
        </p:grpSpPr>
        <p:pic>
          <p:nvPicPr>
            <p:cNvPr id="43" name="Picture 42">
              <a:extLst>
                <a:ext uri="{FF2B5EF4-FFF2-40B4-BE49-F238E27FC236}">
                  <a16:creationId xmlns:a16="http://schemas.microsoft.com/office/drawing/2014/main" id="{86EBDD4A-E4C7-4799-3EE6-8810B445AAAB}"/>
                </a:ext>
              </a:extLst>
            </p:cNvPr>
            <p:cNvPicPr>
              <a:picLocks noChangeAspect="1"/>
            </p:cNvPicPr>
            <p:nvPr/>
          </p:nvPicPr>
          <p:blipFill>
            <a:blip r:embed="rId10">
              <a:extLst>
                <a:ext uri="{28A0092B-C50C-407E-A947-70E740481C1C}">
                  <a14:useLocalDpi xmlns:a14="http://schemas.microsoft.com/office/drawing/2010/main" val="0"/>
                </a:ext>
              </a:extLst>
            </a:blip>
            <a:srcRect l="12090" r="12090"/>
            <a:stretch/>
          </p:blipFill>
          <p:spPr>
            <a:xfrm>
              <a:off x="-90795" y="1625669"/>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4" name="TextBox 43">
              <a:extLst>
                <a:ext uri="{FF2B5EF4-FFF2-40B4-BE49-F238E27FC236}">
                  <a16:creationId xmlns:a16="http://schemas.microsoft.com/office/drawing/2014/main" id="{93B74822-52B4-39E4-8BC4-3ECDF592766A}"/>
                </a:ext>
              </a:extLst>
            </p:cNvPr>
            <p:cNvSpPr txBox="1"/>
            <p:nvPr/>
          </p:nvSpPr>
          <p:spPr>
            <a:xfrm>
              <a:off x="1060835" y="1545193"/>
              <a:ext cx="3358716" cy="646331"/>
            </a:xfrm>
            <a:prstGeom prst="rect">
              <a:avLst/>
            </a:prstGeom>
            <a:noFill/>
          </p:spPr>
          <p:txBody>
            <a:bodyPr wrap="square" rtlCol="0">
              <a:spAutoFit/>
            </a:bodyPr>
            <a:lstStyle/>
            <a:p>
              <a:pPr algn="ctr"/>
              <a:r>
                <a:rPr lang="en-NZ" sz="3600" dirty="0">
                  <a:solidFill>
                    <a:schemeClr val="bg1"/>
                  </a:solidFill>
                </a:rPr>
                <a:t>November 1969</a:t>
              </a:r>
            </a:p>
          </p:txBody>
        </p:sp>
      </p:grpSp>
      <p:grpSp>
        <p:nvGrpSpPr>
          <p:cNvPr id="54" name="Group 53">
            <a:extLst>
              <a:ext uri="{FF2B5EF4-FFF2-40B4-BE49-F238E27FC236}">
                <a16:creationId xmlns:a16="http://schemas.microsoft.com/office/drawing/2014/main" id="{D81E50A7-621B-CDA2-171C-42F399E154C0}"/>
              </a:ext>
            </a:extLst>
          </p:cNvPr>
          <p:cNvGrpSpPr/>
          <p:nvPr/>
        </p:nvGrpSpPr>
        <p:grpSpPr>
          <a:xfrm>
            <a:off x="3290926" y="1462029"/>
            <a:ext cx="5642631" cy="4198970"/>
            <a:chOff x="3673050" y="1402186"/>
            <a:chExt cx="5642631" cy="4198970"/>
          </a:xfrm>
        </p:grpSpPr>
        <p:pic>
          <p:nvPicPr>
            <p:cNvPr id="55" name="Picture 54">
              <a:extLst>
                <a:ext uri="{FF2B5EF4-FFF2-40B4-BE49-F238E27FC236}">
                  <a16:creationId xmlns:a16="http://schemas.microsoft.com/office/drawing/2014/main" id="{0C273101-93FA-CBAA-A850-57790A333BA0}"/>
                </a:ext>
              </a:extLst>
            </p:cNvPr>
            <p:cNvPicPr>
              <a:picLocks noChangeAspect="1"/>
            </p:cNvPicPr>
            <p:nvPr/>
          </p:nvPicPr>
          <p:blipFill>
            <a:blip r:embed="rId11">
              <a:extLst>
                <a:ext uri="{28A0092B-C50C-407E-A947-70E740481C1C}">
                  <a14:useLocalDpi xmlns:a14="http://schemas.microsoft.com/office/drawing/2010/main" val="0"/>
                </a:ext>
              </a:extLst>
            </a:blip>
            <a:srcRect l="12620" r="12620"/>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6" name="TextBox 55">
              <a:extLst>
                <a:ext uri="{FF2B5EF4-FFF2-40B4-BE49-F238E27FC236}">
                  <a16:creationId xmlns:a16="http://schemas.microsoft.com/office/drawing/2014/main" id="{C42128F9-31EE-F2EE-BEA8-1E7395FA36AD}"/>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February 1971</a:t>
              </a:r>
            </a:p>
          </p:txBody>
        </p:sp>
      </p:grpSp>
      <p:grpSp>
        <p:nvGrpSpPr>
          <p:cNvPr id="57" name="Group 56">
            <a:extLst>
              <a:ext uri="{FF2B5EF4-FFF2-40B4-BE49-F238E27FC236}">
                <a16:creationId xmlns:a16="http://schemas.microsoft.com/office/drawing/2014/main" id="{EA8211B6-08CF-F9C8-B217-A6D957595E81}"/>
              </a:ext>
            </a:extLst>
          </p:cNvPr>
          <p:cNvGrpSpPr/>
          <p:nvPr/>
        </p:nvGrpSpPr>
        <p:grpSpPr>
          <a:xfrm>
            <a:off x="3283935" y="1480030"/>
            <a:ext cx="5642631" cy="4198970"/>
            <a:chOff x="3673050" y="1402186"/>
            <a:chExt cx="5642631" cy="4198970"/>
          </a:xfrm>
        </p:grpSpPr>
        <p:pic>
          <p:nvPicPr>
            <p:cNvPr id="58" name="Picture 57">
              <a:extLst>
                <a:ext uri="{FF2B5EF4-FFF2-40B4-BE49-F238E27FC236}">
                  <a16:creationId xmlns:a16="http://schemas.microsoft.com/office/drawing/2014/main" id="{DC3175D1-58E3-554F-42CC-00B1AD811981}"/>
                </a:ext>
              </a:extLst>
            </p:cNvPr>
            <p:cNvPicPr>
              <a:picLocks noChangeAspect="1"/>
            </p:cNvPicPr>
            <p:nvPr/>
          </p:nvPicPr>
          <p:blipFill>
            <a:blip r:embed="rId12">
              <a:extLst>
                <a:ext uri="{28A0092B-C50C-407E-A947-70E740481C1C}">
                  <a14:useLocalDpi xmlns:a14="http://schemas.microsoft.com/office/drawing/2010/main" val="0"/>
                </a:ext>
              </a:extLst>
            </a:blip>
            <a:srcRect l="12515" r="12515"/>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9" name="TextBox 58">
              <a:extLst>
                <a:ext uri="{FF2B5EF4-FFF2-40B4-BE49-F238E27FC236}">
                  <a16:creationId xmlns:a16="http://schemas.microsoft.com/office/drawing/2014/main" id="{4E368241-4D47-F8F0-464A-2B2F0284089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July 1971</a:t>
              </a:r>
            </a:p>
          </p:txBody>
        </p:sp>
      </p:grpSp>
      <p:grpSp>
        <p:nvGrpSpPr>
          <p:cNvPr id="60" name="Group 59">
            <a:extLst>
              <a:ext uri="{FF2B5EF4-FFF2-40B4-BE49-F238E27FC236}">
                <a16:creationId xmlns:a16="http://schemas.microsoft.com/office/drawing/2014/main" id="{0C4A293F-7F4F-5F6D-9770-9A7DB03BEE13}"/>
              </a:ext>
            </a:extLst>
          </p:cNvPr>
          <p:cNvGrpSpPr/>
          <p:nvPr/>
        </p:nvGrpSpPr>
        <p:grpSpPr>
          <a:xfrm>
            <a:off x="3273864" y="1470418"/>
            <a:ext cx="5642631" cy="4198970"/>
            <a:chOff x="3673050" y="1402186"/>
            <a:chExt cx="5642631" cy="4198970"/>
          </a:xfrm>
        </p:grpSpPr>
        <p:pic>
          <p:nvPicPr>
            <p:cNvPr id="61" name="Picture 60">
              <a:extLst>
                <a:ext uri="{FF2B5EF4-FFF2-40B4-BE49-F238E27FC236}">
                  <a16:creationId xmlns:a16="http://schemas.microsoft.com/office/drawing/2014/main" id="{ABBC0BEE-9B66-2299-6C76-CBF2CB2892A9}"/>
                </a:ext>
              </a:extLst>
            </p:cNvPr>
            <p:cNvPicPr>
              <a:picLocks noChangeAspect="1"/>
            </p:cNvPicPr>
            <p:nvPr/>
          </p:nvPicPr>
          <p:blipFill>
            <a:blip r:embed="rId13">
              <a:extLst>
                <a:ext uri="{28A0092B-C50C-407E-A947-70E740481C1C}">
                  <a14:useLocalDpi xmlns:a14="http://schemas.microsoft.com/office/drawing/2010/main" val="0"/>
                </a:ext>
              </a:extLst>
            </a:blip>
            <a:srcRect l="13623" r="13623"/>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2" name="TextBox 61">
              <a:extLst>
                <a:ext uri="{FF2B5EF4-FFF2-40B4-BE49-F238E27FC236}">
                  <a16:creationId xmlns:a16="http://schemas.microsoft.com/office/drawing/2014/main" id="{C0788E76-8378-506B-6469-1F205BF88FE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April 1972</a:t>
              </a:r>
            </a:p>
          </p:txBody>
        </p:sp>
      </p:grpSp>
      <p:grpSp>
        <p:nvGrpSpPr>
          <p:cNvPr id="48" name="Group 47">
            <a:extLst>
              <a:ext uri="{FF2B5EF4-FFF2-40B4-BE49-F238E27FC236}">
                <a16:creationId xmlns:a16="http://schemas.microsoft.com/office/drawing/2014/main" id="{CB8172F8-6E76-B638-EC80-343136EBDD74}"/>
              </a:ext>
            </a:extLst>
          </p:cNvPr>
          <p:cNvGrpSpPr/>
          <p:nvPr/>
        </p:nvGrpSpPr>
        <p:grpSpPr>
          <a:xfrm>
            <a:off x="3278110" y="1492939"/>
            <a:ext cx="5642631" cy="4189640"/>
            <a:chOff x="3673050" y="1411516"/>
            <a:chExt cx="5642631" cy="4189640"/>
          </a:xfrm>
        </p:grpSpPr>
        <p:pic>
          <p:nvPicPr>
            <p:cNvPr id="49" name="Picture 48">
              <a:extLst>
                <a:ext uri="{FF2B5EF4-FFF2-40B4-BE49-F238E27FC236}">
                  <a16:creationId xmlns:a16="http://schemas.microsoft.com/office/drawing/2014/main" id="{C228BE32-BEB3-0825-F099-17CB970F0380}"/>
                </a:ext>
              </a:extLst>
            </p:cNvPr>
            <p:cNvPicPr>
              <a:picLocks noChangeAspect="1"/>
            </p:cNvPicPr>
            <p:nvPr/>
          </p:nvPicPr>
          <p:blipFill>
            <a:blip r:embed="rId14">
              <a:extLst>
                <a:ext uri="{28A0092B-C50C-407E-A947-70E740481C1C}">
                  <a14:useLocalDpi xmlns:a14="http://schemas.microsoft.com/office/drawing/2010/main" val="0"/>
                </a:ext>
              </a:extLst>
            </a:blip>
            <a:srcRect t="8757" b="8757"/>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TextBox 49">
              <a:extLst>
                <a:ext uri="{FF2B5EF4-FFF2-40B4-BE49-F238E27FC236}">
                  <a16:creationId xmlns:a16="http://schemas.microsoft.com/office/drawing/2014/main" id="{B1EC5E43-F57C-E891-35BB-89654D57E8B6}"/>
                </a:ext>
              </a:extLst>
            </p:cNvPr>
            <p:cNvSpPr txBox="1"/>
            <p:nvPr/>
          </p:nvSpPr>
          <p:spPr>
            <a:xfrm>
              <a:off x="4779187" y="1420895"/>
              <a:ext cx="3442005" cy="646331"/>
            </a:xfrm>
            <a:prstGeom prst="rect">
              <a:avLst/>
            </a:prstGeom>
            <a:noFill/>
          </p:spPr>
          <p:txBody>
            <a:bodyPr wrap="square" rtlCol="0">
              <a:spAutoFit/>
            </a:bodyPr>
            <a:lstStyle/>
            <a:p>
              <a:r>
                <a:rPr lang="en-NZ" sz="3600" dirty="0">
                  <a:solidFill>
                    <a:schemeClr val="bg1"/>
                  </a:solidFill>
                </a:rPr>
                <a:t>December 1972</a:t>
              </a:r>
            </a:p>
          </p:txBody>
        </p:sp>
      </p:grpSp>
      <p:sp>
        <p:nvSpPr>
          <p:cNvPr id="6" name="Title 1">
            <a:extLst>
              <a:ext uri="{FF2B5EF4-FFF2-40B4-BE49-F238E27FC236}">
                <a16:creationId xmlns:a16="http://schemas.microsoft.com/office/drawing/2014/main" id="{C2745F3C-9FBA-FCD5-D5D0-044F324D764C}"/>
              </a:ext>
            </a:extLst>
          </p:cNvPr>
          <p:cNvSpPr txBox="1">
            <a:spLocks/>
          </p:cNvSpPr>
          <p:nvPr/>
        </p:nvSpPr>
        <p:spPr>
          <a:xfrm>
            <a:off x="3231619" y="-106475"/>
            <a:ext cx="63627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a:solidFill>
                  <a:schemeClr val="bg1"/>
                </a:solidFill>
              </a:rPr>
              <a:t>History of humans in space</a:t>
            </a:r>
            <a:endParaRPr lang="en-NZ" dirty="0">
              <a:solidFill>
                <a:schemeClr val="bg1"/>
              </a:solidFill>
            </a:endParaRPr>
          </a:p>
        </p:txBody>
      </p:sp>
    </p:spTree>
    <p:extLst>
      <p:ext uri="{BB962C8B-B14F-4D97-AF65-F5344CB8AC3E}">
        <p14:creationId xmlns:p14="http://schemas.microsoft.com/office/powerpoint/2010/main" val="354374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randombar(horizontal)">
                                      <p:cBhvr>
                                        <p:cTn id="12" dur="500"/>
                                        <p:tgtEl>
                                          <p:spTgt spid="41"/>
                                        </p:tgtEl>
                                      </p:cBhvr>
                                    </p:animEffect>
                                  </p:childTnLst>
                                </p:cTn>
                              </p:par>
                              <p:par>
                                <p:cTn id="13" presetID="2" presetClass="entr" presetSubtype="1"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750" fill="hold"/>
                                        <p:tgtEl>
                                          <p:spTgt spid="17"/>
                                        </p:tgtEl>
                                        <p:attrNameLst>
                                          <p:attrName>ppt_x</p:attrName>
                                        </p:attrNameLst>
                                      </p:cBhvr>
                                      <p:tavLst>
                                        <p:tav tm="0">
                                          <p:val>
                                            <p:strVal val="#ppt_x"/>
                                          </p:val>
                                        </p:tav>
                                        <p:tav tm="100000">
                                          <p:val>
                                            <p:strVal val="#ppt_x"/>
                                          </p:val>
                                        </p:tav>
                                      </p:tavLst>
                                    </p:anim>
                                    <p:anim calcmode="lin" valueType="num">
                                      <p:cBhvr additive="base">
                                        <p:cTn id="22" dur="750" fill="hold"/>
                                        <p:tgtEl>
                                          <p:spTgt spid="17"/>
                                        </p:tgtEl>
                                        <p:attrNameLst>
                                          <p:attrName>ppt_y</p:attrName>
                                        </p:attrNameLst>
                                      </p:cBhvr>
                                      <p:tavLst>
                                        <p:tav tm="0">
                                          <p:val>
                                            <p:strVal val="0-#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750"/>
                            </p:stCondLst>
                            <p:childTnLst>
                              <p:par>
                                <p:cTn id="26" presetID="2" presetClass="entr" presetSubtype="1"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750" fill="hold"/>
                                        <p:tgtEl>
                                          <p:spTgt spid="18"/>
                                        </p:tgtEl>
                                        <p:attrNameLst>
                                          <p:attrName>ppt_x</p:attrName>
                                        </p:attrNameLst>
                                      </p:cBhvr>
                                      <p:tavLst>
                                        <p:tav tm="0">
                                          <p:val>
                                            <p:strVal val="#ppt_x"/>
                                          </p:val>
                                        </p:tav>
                                        <p:tav tm="100000">
                                          <p:val>
                                            <p:strVal val="#ppt_x"/>
                                          </p:val>
                                        </p:tav>
                                      </p:tavLst>
                                    </p:anim>
                                    <p:anim calcmode="lin" valueType="num">
                                      <p:cBhvr additive="base">
                                        <p:cTn id="29" dur="750" fill="hold"/>
                                        <p:tgtEl>
                                          <p:spTgt spid="18"/>
                                        </p:tgtEl>
                                        <p:attrNameLst>
                                          <p:attrName>ppt_y</p:attrName>
                                        </p:attrNameLst>
                                      </p:cBhvr>
                                      <p:tavLst>
                                        <p:tav tm="0">
                                          <p:val>
                                            <p:strVal val="0-#ppt_h/2"/>
                                          </p:val>
                                        </p:tav>
                                        <p:tav tm="100000">
                                          <p:val>
                                            <p:strVal val="#ppt_y"/>
                                          </p:val>
                                        </p:tav>
                                      </p:tavLst>
                                    </p:anim>
                                  </p:childTnLst>
                                </p:cTn>
                              </p:par>
                              <p:par>
                                <p:cTn id="30" presetID="1"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childTnLst>
                          </p:cTn>
                        </p:par>
                        <p:par>
                          <p:cTn id="32" fill="hold">
                            <p:stCondLst>
                              <p:cond delay="1500"/>
                            </p:stCondLst>
                            <p:childTnLst>
                              <p:par>
                                <p:cTn id="33" presetID="2" presetClass="entr" presetSubtype="1"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par>
                          <p:cTn id="39" fill="hold">
                            <p:stCondLst>
                              <p:cond delay="2250"/>
                            </p:stCondLst>
                            <p:childTnLst>
                              <p:par>
                                <p:cTn id="40" presetID="2" presetClass="entr" presetSubtype="1"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ppt_x"/>
                                          </p:val>
                                        </p:tav>
                                        <p:tav tm="100000">
                                          <p:val>
                                            <p:strVal val="#ppt_x"/>
                                          </p:val>
                                        </p:tav>
                                      </p:tavLst>
                                    </p:anim>
                                    <p:anim calcmode="lin" valueType="num">
                                      <p:cBhvr additive="base">
                                        <p:cTn id="43" dur="750" fill="hold"/>
                                        <p:tgtEl>
                                          <p:spTgt spid="20"/>
                                        </p:tgtEl>
                                        <p:attrNameLst>
                                          <p:attrName>ppt_y</p:attrName>
                                        </p:attrNameLst>
                                      </p:cBhvr>
                                      <p:tavLst>
                                        <p:tav tm="0">
                                          <p:val>
                                            <p:strVal val="0-#ppt_h/2"/>
                                          </p:val>
                                        </p:tav>
                                        <p:tav tm="100000">
                                          <p:val>
                                            <p:strVal val="#ppt_y"/>
                                          </p:val>
                                        </p:tav>
                                      </p:tavLst>
                                    </p:anim>
                                  </p:childTnLst>
                                </p:cTn>
                              </p:par>
                              <p:par>
                                <p:cTn id="44" presetID="1"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childTnLst>
                          </p:cTn>
                        </p:par>
                        <p:par>
                          <p:cTn id="46" fill="hold">
                            <p:stCondLst>
                              <p:cond delay="3000"/>
                            </p:stCondLst>
                            <p:childTnLst>
                              <p:par>
                                <p:cTn id="47" presetID="2" presetClass="entr" presetSubtype="1"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750" fill="hold"/>
                                        <p:tgtEl>
                                          <p:spTgt spid="21"/>
                                        </p:tgtEl>
                                        <p:attrNameLst>
                                          <p:attrName>ppt_x</p:attrName>
                                        </p:attrNameLst>
                                      </p:cBhvr>
                                      <p:tavLst>
                                        <p:tav tm="0">
                                          <p:val>
                                            <p:strVal val="#ppt_x"/>
                                          </p:val>
                                        </p:tav>
                                        <p:tav tm="100000">
                                          <p:val>
                                            <p:strVal val="#ppt_x"/>
                                          </p:val>
                                        </p:tav>
                                      </p:tavLst>
                                    </p:anim>
                                    <p:anim calcmode="lin" valueType="num">
                                      <p:cBhvr additive="base">
                                        <p:cTn id="50" dur="750" fill="hold"/>
                                        <p:tgtEl>
                                          <p:spTgt spid="21"/>
                                        </p:tgtEl>
                                        <p:attrNameLst>
                                          <p:attrName>ppt_y</p:attrName>
                                        </p:attrNameLst>
                                      </p:cBhvr>
                                      <p:tavLst>
                                        <p:tav tm="0">
                                          <p:val>
                                            <p:strVal val="0-#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5" name="Picture 4" descr="A graph of a number of people&#10;&#10;AI-generated content may be incorrect.">
            <a:extLst>
              <a:ext uri="{FF2B5EF4-FFF2-40B4-BE49-F238E27FC236}">
                <a16:creationId xmlns:a16="http://schemas.microsoft.com/office/drawing/2014/main" id="{47CF61DD-A631-B3D3-FD20-FD81726A5721}"/>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l="8128" t="30945" r="381" b="7836"/>
          <a:stretch/>
        </p:blipFill>
        <p:spPr>
          <a:xfrm>
            <a:off x="1156771" y="305741"/>
            <a:ext cx="10251025" cy="5761862"/>
          </a:xfrm>
          <a:prstGeom prst="rect">
            <a:avLst/>
          </a:prstGeom>
        </p:spPr>
      </p:pic>
      <p:pic>
        <p:nvPicPr>
          <p:cNvPr id="9" name="Picture 8" descr="A graph with blue line&#10;&#10;Description automatically generated">
            <a:extLst>
              <a:ext uri="{FF2B5EF4-FFF2-40B4-BE49-F238E27FC236}">
                <a16:creationId xmlns:a16="http://schemas.microsoft.com/office/drawing/2014/main" id="{279FCF69-18C6-B378-9AE6-CEC221733B7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3504" r="6949"/>
          <a:stretch/>
        </p:blipFill>
        <p:spPr>
          <a:xfrm>
            <a:off x="2317520" y="867920"/>
            <a:ext cx="9090276" cy="6420015"/>
          </a:xfrm>
          <a:prstGeom prst="rect">
            <a:avLst/>
          </a:prstGeom>
        </p:spPr>
      </p:pic>
      <p:pic>
        <p:nvPicPr>
          <p:cNvPr id="12" name="Picture 11">
            <a:extLst>
              <a:ext uri="{FF2B5EF4-FFF2-40B4-BE49-F238E27FC236}">
                <a16:creationId xmlns:a16="http://schemas.microsoft.com/office/drawing/2014/main" id="{C3C098F7-AE39-E4FC-61B4-5918ACD43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7419" y="2394540"/>
            <a:ext cx="841884" cy="823341"/>
          </a:xfrm>
          <a:prstGeom prst="rect">
            <a:avLst/>
          </a:prstGeom>
        </p:spPr>
      </p:pic>
      <p:sp>
        <p:nvSpPr>
          <p:cNvPr id="2" name="Title 1">
            <a:extLst>
              <a:ext uri="{FF2B5EF4-FFF2-40B4-BE49-F238E27FC236}">
                <a16:creationId xmlns:a16="http://schemas.microsoft.com/office/drawing/2014/main" id="{6C49B1AF-7AA1-2E0F-145B-30B12E861637}"/>
              </a:ext>
            </a:extLst>
          </p:cNvPr>
          <p:cNvSpPr>
            <a:spLocks noGrp="1"/>
          </p:cNvSpPr>
          <p:nvPr>
            <p:ph type="title"/>
          </p:nvPr>
        </p:nvSpPr>
        <p:spPr>
          <a:xfrm>
            <a:off x="3231619" y="-106475"/>
            <a:ext cx="6362713" cy="1325563"/>
          </a:xfrm>
        </p:spPr>
        <p:txBody>
          <a:bodyPr/>
          <a:lstStyle/>
          <a:p>
            <a:r>
              <a:rPr lang="en-NZ" dirty="0">
                <a:solidFill>
                  <a:schemeClr val="bg1"/>
                </a:solidFill>
              </a:rPr>
              <a:t>History of humans in space</a:t>
            </a:r>
          </a:p>
        </p:txBody>
      </p:sp>
      <p:cxnSp>
        <p:nvCxnSpPr>
          <p:cNvPr id="4" name="Straight Connector 3">
            <a:extLst>
              <a:ext uri="{FF2B5EF4-FFF2-40B4-BE49-F238E27FC236}">
                <a16:creationId xmlns:a16="http://schemas.microsoft.com/office/drawing/2014/main" id="{5320C5EA-167E-99A2-F804-A9DAC60438FC}"/>
              </a:ext>
            </a:extLst>
          </p:cNvPr>
          <p:cNvCxnSpPr>
            <a:cxnSpLocks/>
          </p:cNvCxnSpPr>
          <p:nvPr/>
        </p:nvCxnSpPr>
        <p:spPr>
          <a:xfrm>
            <a:off x="4815656" y="5132999"/>
            <a:ext cx="4506796" cy="0"/>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pic>
        <p:nvPicPr>
          <p:cNvPr id="24" name="Content Placeholder 23" descr="A space shuttle with a brown and white rocket&#10;&#10;Description automatically generated">
            <a:extLst>
              <a:ext uri="{FF2B5EF4-FFF2-40B4-BE49-F238E27FC236}">
                <a16:creationId xmlns:a16="http://schemas.microsoft.com/office/drawing/2014/main" id="{7A5FC9AF-DE8F-FFA7-7FFD-7ECF86DF91B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rot="409853">
            <a:off x="6680870" y="4353641"/>
            <a:ext cx="770748" cy="1441996"/>
          </a:xfrm>
        </p:spPr>
      </p:pic>
      <p:cxnSp>
        <p:nvCxnSpPr>
          <p:cNvPr id="10" name="Straight Connector 9">
            <a:extLst>
              <a:ext uri="{FF2B5EF4-FFF2-40B4-BE49-F238E27FC236}">
                <a16:creationId xmlns:a16="http://schemas.microsoft.com/office/drawing/2014/main" id="{3E583926-8919-3F12-B90C-9E1326E3EC5F}"/>
              </a:ext>
            </a:extLst>
          </p:cNvPr>
          <p:cNvCxnSpPr>
            <a:cxnSpLocks/>
          </p:cNvCxnSpPr>
          <p:nvPr/>
        </p:nvCxnSpPr>
        <p:spPr>
          <a:xfrm>
            <a:off x="7315955" y="2524260"/>
            <a:ext cx="4387530" cy="2874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4" name="Content Placeholder 23" descr="A space shuttle with a brown and white rocket&#10;&#10;Description automatically generated">
            <a:extLst>
              <a:ext uri="{FF2B5EF4-FFF2-40B4-BE49-F238E27FC236}">
                <a16:creationId xmlns:a16="http://schemas.microsoft.com/office/drawing/2014/main" id="{B33BE470-66AD-1E95-4218-599F719AD3E4}"/>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rot="409853">
            <a:off x="5297041" y="4707184"/>
            <a:ext cx="501543" cy="938339"/>
          </a:xfrm>
          <a:prstGeom prst="rect">
            <a:avLst/>
          </a:prstGeom>
        </p:spPr>
      </p:pic>
      <p:pic>
        <p:nvPicPr>
          <p:cNvPr id="15" name="Content Placeholder 23" descr="A space shuttle with a brown and white rocket&#10;&#10;Description automatically generated">
            <a:extLst>
              <a:ext uri="{FF2B5EF4-FFF2-40B4-BE49-F238E27FC236}">
                <a16:creationId xmlns:a16="http://schemas.microsoft.com/office/drawing/2014/main" id="{79B9DAE6-568B-B1E2-6CD2-627C10C0023D}"/>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rot="409853">
            <a:off x="7859471" y="4730119"/>
            <a:ext cx="501543" cy="938339"/>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pic>
        <p:nvPicPr>
          <p:cNvPr id="26" name="Picture 25" descr="A satellite with blue panels&#10;&#10;Description automatically generated">
            <a:extLst>
              <a:ext uri="{FF2B5EF4-FFF2-40B4-BE49-F238E27FC236}">
                <a16:creationId xmlns:a16="http://schemas.microsoft.com/office/drawing/2014/main" id="{D2F2A5FA-2981-EF32-5712-D80641CA00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04055" y="1982520"/>
            <a:ext cx="2436794" cy="1274443"/>
          </a:xfrm>
          <a:prstGeom prst="rect">
            <a:avLst/>
          </a:prstGeom>
        </p:spPr>
      </p:pic>
      <p:pic>
        <p:nvPicPr>
          <p:cNvPr id="8" name="Picture 7">
            <a:extLst>
              <a:ext uri="{FF2B5EF4-FFF2-40B4-BE49-F238E27FC236}">
                <a16:creationId xmlns:a16="http://schemas.microsoft.com/office/drawing/2014/main" id="{1ECF490E-9B43-246F-AA73-E5EBEAE13FD0}"/>
              </a:ext>
            </a:extLst>
          </p:cNvPr>
          <p:cNvPicPr>
            <a:picLocks noChangeAspect="1"/>
          </p:cNvPicPr>
          <p:nvPr/>
        </p:nvPicPr>
        <p:blipFill>
          <a:blip r:embed="rId11"/>
          <a:stretch>
            <a:fillRect/>
          </a:stretch>
        </p:blipFill>
        <p:spPr>
          <a:xfrm>
            <a:off x="2561753" y="3670948"/>
            <a:ext cx="1095677" cy="1332000"/>
          </a:xfrm>
          <a:prstGeom prst="rect">
            <a:avLst/>
          </a:prstGeom>
          <a:solidFill>
            <a:srgbClr val="FFFFFF">
              <a:shade val="85000"/>
            </a:srgbClr>
          </a:solidFill>
          <a:ln w="88900" cap="sq">
            <a:solidFill>
              <a:schemeClr val="bg1">
                <a:lumMod val="8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pic>
        <p:nvPicPr>
          <p:cNvPr id="22" name="Picture 21" descr="A full moon with a white background&#10;&#10;Description automatically generated">
            <a:extLst>
              <a:ext uri="{FF2B5EF4-FFF2-40B4-BE49-F238E27FC236}">
                <a16:creationId xmlns:a16="http://schemas.microsoft.com/office/drawing/2014/main" id="{1A6C93D1-9853-9316-F399-73B1E793CB2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23" name="Picture 22" descr="A close-up of a space ship&#10;&#10;Description automatically generated">
            <a:extLst>
              <a:ext uri="{FF2B5EF4-FFF2-40B4-BE49-F238E27FC236}">
                <a16:creationId xmlns:a16="http://schemas.microsoft.com/office/drawing/2014/main" id="{3F153E41-F631-593C-8F74-37423BD8881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25" name="Picture 24" descr="A close-up of a space ship&#10;&#10;Description automatically generated">
            <a:extLst>
              <a:ext uri="{FF2B5EF4-FFF2-40B4-BE49-F238E27FC236}">
                <a16:creationId xmlns:a16="http://schemas.microsoft.com/office/drawing/2014/main" id="{A89740BE-D384-C615-0923-69E1BF4F06C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27" name="Picture 26" descr="A close-up of a space ship&#10;&#10;Description automatically generated">
            <a:extLst>
              <a:ext uri="{FF2B5EF4-FFF2-40B4-BE49-F238E27FC236}">
                <a16:creationId xmlns:a16="http://schemas.microsoft.com/office/drawing/2014/main" id="{55726E86-60F6-5608-F3E2-FBCC8A1D51A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29" name="Picture 28" descr="A close-up of a space ship&#10;&#10;Description automatically generated">
            <a:extLst>
              <a:ext uri="{FF2B5EF4-FFF2-40B4-BE49-F238E27FC236}">
                <a16:creationId xmlns:a16="http://schemas.microsoft.com/office/drawing/2014/main" id="{37E5F826-92CA-6E39-3C00-B1463F0E806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30" name="Picture 29" descr="A close-up of a space ship&#10;&#10;Description automatically generated">
            <a:extLst>
              <a:ext uri="{FF2B5EF4-FFF2-40B4-BE49-F238E27FC236}">
                <a16:creationId xmlns:a16="http://schemas.microsoft.com/office/drawing/2014/main" id="{584CED4D-3349-623B-3147-BFCFDD9D197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31" name="Picture 30" descr="A close-up of a space ship&#10;&#10;Description automatically generated">
            <a:extLst>
              <a:ext uri="{FF2B5EF4-FFF2-40B4-BE49-F238E27FC236}">
                <a16:creationId xmlns:a16="http://schemas.microsoft.com/office/drawing/2014/main" id="{94E964FD-7B5B-FEDF-22D3-B404AEE600A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cxnSp>
        <p:nvCxnSpPr>
          <p:cNvPr id="19" name="Straight Connector 18">
            <a:extLst>
              <a:ext uri="{FF2B5EF4-FFF2-40B4-BE49-F238E27FC236}">
                <a16:creationId xmlns:a16="http://schemas.microsoft.com/office/drawing/2014/main" id="{657B6818-BB29-FDB0-7EA4-285FEDE260E5}"/>
              </a:ext>
            </a:extLst>
          </p:cNvPr>
          <p:cNvCxnSpPr>
            <a:cxnSpLocks/>
          </p:cNvCxnSpPr>
          <p:nvPr/>
        </p:nvCxnSpPr>
        <p:spPr>
          <a:xfrm flipV="1">
            <a:off x="5674852" y="3151771"/>
            <a:ext cx="2045701" cy="1018"/>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BC9DE0F-1585-8F6D-4CB4-2F2F27C5AB69}"/>
              </a:ext>
            </a:extLst>
          </p:cNvPr>
          <p:cNvCxnSpPr>
            <a:cxnSpLocks/>
          </p:cNvCxnSpPr>
          <p:nvPr/>
        </p:nvCxnSpPr>
        <p:spPr>
          <a:xfrm>
            <a:off x="10775137" y="3901373"/>
            <a:ext cx="928348" cy="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5" name="Picture 34" descr="A flag with a star on it&#10;&#10;Description automatically generated">
            <a:extLst>
              <a:ext uri="{FF2B5EF4-FFF2-40B4-BE49-F238E27FC236}">
                <a16:creationId xmlns:a16="http://schemas.microsoft.com/office/drawing/2014/main" id="{69D1393F-E7D8-47C4-189B-A4555EE676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17751" y="3482113"/>
            <a:ext cx="439392" cy="292395"/>
          </a:xfrm>
          <a:prstGeom prst="rect">
            <a:avLst/>
          </a:prstGeom>
        </p:spPr>
      </p:pic>
      <p:pic>
        <p:nvPicPr>
          <p:cNvPr id="36" name="Picture 35" descr="A red white and blue flag&#10;&#10;Description automatically generated">
            <a:extLst>
              <a:ext uri="{FF2B5EF4-FFF2-40B4-BE49-F238E27FC236}">
                <a16:creationId xmlns:a16="http://schemas.microsoft.com/office/drawing/2014/main" id="{39D79171-4AB5-8B9B-834A-9509824798E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46537" y="2679088"/>
            <a:ext cx="501743" cy="397420"/>
          </a:xfrm>
          <a:prstGeom prst="rect">
            <a:avLst/>
          </a:prstGeom>
        </p:spPr>
      </p:pic>
      <p:sp>
        <p:nvSpPr>
          <p:cNvPr id="20" name="TextBox 19">
            <a:extLst>
              <a:ext uri="{FF2B5EF4-FFF2-40B4-BE49-F238E27FC236}">
                <a16:creationId xmlns:a16="http://schemas.microsoft.com/office/drawing/2014/main" id="{ECE638E6-1490-C820-E315-327C6332847D}"/>
              </a:ext>
            </a:extLst>
          </p:cNvPr>
          <p:cNvSpPr txBox="1"/>
          <p:nvPr/>
        </p:nvSpPr>
        <p:spPr>
          <a:xfrm>
            <a:off x="5840858" y="3212812"/>
            <a:ext cx="1713688" cy="276999"/>
          </a:xfrm>
          <a:prstGeom prst="rect">
            <a:avLst/>
          </a:prstGeom>
          <a:noFill/>
        </p:spPr>
        <p:txBody>
          <a:bodyPr wrap="square" rtlCol="0">
            <a:spAutoFit/>
          </a:bodyPr>
          <a:lstStyle/>
          <a:p>
            <a:pPr algn="ctr"/>
            <a:r>
              <a:rPr lang="en-NZ" sz="1200" b="1" dirty="0">
                <a:solidFill>
                  <a:schemeClr val="bg1"/>
                </a:solidFill>
              </a:rPr>
              <a:t>Mir</a:t>
            </a:r>
            <a:r>
              <a:rPr lang="en-NZ" sz="1200" dirty="0">
                <a:solidFill>
                  <a:schemeClr val="bg1"/>
                </a:solidFill>
              </a:rPr>
              <a:t> 1986-2001</a:t>
            </a:r>
          </a:p>
        </p:txBody>
      </p:sp>
      <p:sp>
        <p:nvSpPr>
          <p:cNvPr id="21" name="TextBox 20">
            <a:extLst>
              <a:ext uri="{FF2B5EF4-FFF2-40B4-BE49-F238E27FC236}">
                <a16:creationId xmlns:a16="http://schemas.microsoft.com/office/drawing/2014/main" id="{BB7437CA-CED7-F979-86C6-12D9BACBE92C}"/>
              </a:ext>
            </a:extLst>
          </p:cNvPr>
          <p:cNvSpPr txBox="1"/>
          <p:nvPr/>
        </p:nvSpPr>
        <p:spPr>
          <a:xfrm>
            <a:off x="10391136" y="3913643"/>
            <a:ext cx="1713688" cy="276999"/>
          </a:xfrm>
          <a:prstGeom prst="rect">
            <a:avLst/>
          </a:prstGeom>
          <a:noFill/>
        </p:spPr>
        <p:txBody>
          <a:bodyPr wrap="square" rtlCol="0">
            <a:spAutoFit/>
          </a:bodyPr>
          <a:lstStyle/>
          <a:p>
            <a:pPr algn="ctr"/>
            <a:r>
              <a:rPr lang="en-NZ" sz="1200" b="1" dirty="0">
                <a:solidFill>
                  <a:schemeClr val="bg1"/>
                </a:solidFill>
              </a:rPr>
              <a:t>Tiangong</a:t>
            </a:r>
            <a:r>
              <a:rPr lang="en-NZ" sz="1200" dirty="0">
                <a:solidFill>
                  <a:schemeClr val="bg1"/>
                </a:solidFill>
              </a:rPr>
              <a:t> 2021-</a:t>
            </a:r>
          </a:p>
        </p:txBody>
      </p:sp>
      <p:sp>
        <p:nvSpPr>
          <p:cNvPr id="33" name="TextBox 32">
            <a:extLst>
              <a:ext uri="{FF2B5EF4-FFF2-40B4-BE49-F238E27FC236}">
                <a16:creationId xmlns:a16="http://schemas.microsoft.com/office/drawing/2014/main" id="{87FC3708-7249-0C82-EFA0-4E0E5E2079DE}"/>
              </a:ext>
            </a:extLst>
          </p:cNvPr>
          <p:cNvSpPr txBox="1"/>
          <p:nvPr/>
        </p:nvSpPr>
        <p:spPr>
          <a:xfrm>
            <a:off x="4647258" y="5644527"/>
            <a:ext cx="1713688" cy="276999"/>
          </a:xfrm>
          <a:prstGeom prst="rect">
            <a:avLst/>
          </a:prstGeom>
          <a:noFill/>
        </p:spPr>
        <p:txBody>
          <a:bodyPr wrap="square" rtlCol="0">
            <a:spAutoFit/>
          </a:bodyPr>
          <a:lstStyle/>
          <a:p>
            <a:pPr algn="ctr"/>
            <a:r>
              <a:rPr lang="en-NZ" sz="1200" b="1" i="1" dirty="0">
                <a:solidFill>
                  <a:schemeClr val="bg1"/>
                </a:solidFill>
              </a:rPr>
              <a:t>Challenger</a:t>
            </a:r>
            <a:r>
              <a:rPr lang="en-NZ" sz="1200" b="1" dirty="0">
                <a:solidFill>
                  <a:schemeClr val="bg1"/>
                </a:solidFill>
              </a:rPr>
              <a:t> </a:t>
            </a:r>
            <a:r>
              <a:rPr lang="en-NZ" sz="1200" dirty="0">
                <a:solidFill>
                  <a:schemeClr val="bg1"/>
                </a:solidFill>
              </a:rPr>
              <a:t>1986</a:t>
            </a:r>
            <a:endParaRPr lang="en-NZ" sz="1200" b="1" dirty="0">
              <a:solidFill>
                <a:schemeClr val="bg1"/>
              </a:solidFill>
            </a:endParaRPr>
          </a:p>
        </p:txBody>
      </p:sp>
      <p:sp>
        <p:nvSpPr>
          <p:cNvPr id="34" name="TextBox 33">
            <a:extLst>
              <a:ext uri="{FF2B5EF4-FFF2-40B4-BE49-F238E27FC236}">
                <a16:creationId xmlns:a16="http://schemas.microsoft.com/office/drawing/2014/main" id="{484076C2-947C-8207-8D7B-3BCBB44EAED7}"/>
              </a:ext>
            </a:extLst>
          </p:cNvPr>
          <p:cNvSpPr txBox="1"/>
          <p:nvPr/>
        </p:nvSpPr>
        <p:spPr>
          <a:xfrm>
            <a:off x="7247211" y="5672020"/>
            <a:ext cx="1713688" cy="276999"/>
          </a:xfrm>
          <a:prstGeom prst="rect">
            <a:avLst/>
          </a:prstGeom>
          <a:noFill/>
        </p:spPr>
        <p:txBody>
          <a:bodyPr wrap="square" rtlCol="0">
            <a:spAutoFit/>
          </a:bodyPr>
          <a:lstStyle/>
          <a:p>
            <a:pPr algn="ctr"/>
            <a:r>
              <a:rPr lang="en-NZ" sz="1200" b="1" i="1" dirty="0">
                <a:solidFill>
                  <a:schemeClr val="bg1"/>
                </a:solidFill>
              </a:rPr>
              <a:t>Columbia</a:t>
            </a:r>
            <a:r>
              <a:rPr lang="en-NZ" sz="1200" b="1" dirty="0">
                <a:solidFill>
                  <a:schemeClr val="bg1"/>
                </a:solidFill>
              </a:rPr>
              <a:t> </a:t>
            </a:r>
            <a:r>
              <a:rPr lang="en-NZ" sz="1200" dirty="0">
                <a:solidFill>
                  <a:schemeClr val="bg1"/>
                </a:solidFill>
              </a:rPr>
              <a:t>2003</a:t>
            </a:r>
            <a:endParaRPr lang="en-NZ" sz="1200" b="1" dirty="0">
              <a:solidFill>
                <a:schemeClr val="bg1"/>
              </a:solidFill>
            </a:endParaRPr>
          </a:p>
        </p:txBody>
      </p:sp>
      <p:sp>
        <p:nvSpPr>
          <p:cNvPr id="37" name="TextBox 36">
            <a:extLst>
              <a:ext uri="{FF2B5EF4-FFF2-40B4-BE49-F238E27FC236}">
                <a16:creationId xmlns:a16="http://schemas.microsoft.com/office/drawing/2014/main" id="{57BDD923-66F1-867D-39DA-2CF13601170E}"/>
              </a:ext>
            </a:extLst>
          </p:cNvPr>
          <p:cNvSpPr txBox="1"/>
          <p:nvPr/>
        </p:nvSpPr>
        <p:spPr>
          <a:xfrm>
            <a:off x="7788207" y="1705439"/>
            <a:ext cx="2986930" cy="276999"/>
          </a:xfrm>
          <a:prstGeom prst="rect">
            <a:avLst/>
          </a:prstGeom>
          <a:noFill/>
        </p:spPr>
        <p:txBody>
          <a:bodyPr wrap="square" rtlCol="0">
            <a:spAutoFit/>
          </a:bodyPr>
          <a:lstStyle/>
          <a:p>
            <a:pPr algn="ctr"/>
            <a:r>
              <a:rPr lang="en-NZ" sz="1200" b="1" dirty="0">
                <a:solidFill>
                  <a:schemeClr val="bg1"/>
                </a:solidFill>
              </a:rPr>
              <a:t>International Space Station </a:t>
            </a:r>
            <a:r>
              <a:rPr lang="en-NZ" sz="1200" dirty="0">
                <a:solidFill>
                  <a:schemeClr val="bg1"/>
                </a:solidFill>
              </a:rPr>
              <a:t>1998-2030?</a:t>
            </a:r>
            <a:endParaRPr lang="en-NZ" sz="1200" b="1" dirty="0">
              <a:solidFill>
                <a:schemeClr val="bg1"/>
              </a:solidFill>
            </a:endParaRPr>
          </a:p>
        </p:txBody>
      </p:sp>
      <p:sp>
        <p:nvSpPr>
          <p:cNvPr id="38" name="TextBox 37">
            <a:extLst>
              <a:ext uri="{FF2B5EF4-FFF2-40B4-BE49-F238E27FC236}">
                <a16:creationId xmlns:a16="http://schemas.microsoft.com/office/drawing/2014/main" id="{C3B14D9A-0998-99E4-3848-D1EB89E9A7C7}"/>
              </a:ext>
            </a:extLst>
          </p:cNvPr>
          <p:cNvSpPr txBox="1"/>
          <p:nvPr/>
        </p:nvSpPr>
        <p:spPr>
          <a:xfrm>
            <a:off x="3175462" y="1192687"/>
            <a:ext cx="1713688" cy="276999"/>
          </a:xfrm>
          <a:prstGeom prst="rect">
            <a:avLst/>
          </a:prstGeom>
          <a:noFill/>
        </p:spPr>
        <p:txBody>
          <a:bodyPr wrap="square" rtlCol="0">
            <a:spAutoFit/>
          </a:bodyPr>
          <a:lstStyle/>
          <a:p>
            <a:pPr algn="ctr"/>
            <a:r>
              <a:rPr lang="en-NZ" sz="1200" b="1" dirty="0">
                <a:solidFill>
                  <a:schemeClr val="bg1"/>
                </a:solidFill>
              </a:rPr>
              <a:t>Apollo</a:t>
            </a:r>
            <a:r>
              <a:rPr lang="en-NZ" sz="1200" dirty="0">
                <a:solidFill>
                  <a:schemeClr val="bg1"/>
                </a:solidFill>
              </a:rPr>
              <a:t> 1969-72</a:t>
            </a:r>
          </a:p>
        </p:txBody>
      </p:sp>
      <p:sp>
        <p:nvSpPr>
          <p:cNvPr id="40" name="TextBox 39">
            <a:extLst>
              <a:ext uri="{FF2B5EF4-FFF2-40B4-BE49-F238E27FC236}">
                <a16:creationId xmlns:a16="http://schemas.microsoft.com/office/drawing/2014/main" id="{1242B226-D2B3-2A55-C338-3BA7D6BB1A27}"/>
              </a:ext>
            </a:extLst>
          </p:cNvPr>
          <p:cNvSpPr txBox="1"/>
          <p:nvPr/>
        </p:nvSpPr>
        <p:spPr>
          <a:xfrm>
            <a:off x="4887594" y="5921526"/>
            <a:ext cx="4282485" cy="338554"/>
          </a:xfrm>
          <a:prstGeom prst="rect">
            <a:avLst/>
          </a:prstGeom>
          <a:noFill/>
        </p:spPr>
        <p:txBody>
          <a:bodyPr wrap="square" rtlCol="0">
            <a:spAutoFit/>
          </a:bodyPr>
          <a:lstStyle/>
          <a:p>
            <a:pPr algn="ctr"/>
            <a:r>
              <a:rPr lang="en-NZ" sz="1600" b="1" dirty="0">
                <a:solidFill>
                  <a:schemeClr val="bg1"/>
                </a:solidFill>
              </a:rPr>
              <a:t>Space Shuttle </a:t>
            </a:r>
            <a:r>
              <a:rPr lang="en-NZ" sz="1600" dirty="0">
                <a:solidFill>
                  <a:schemeClr val="bg1"/>
                </a:solidFill>
              </a:rPr>
              <a:t>1981-2011</a:t>
            </a:r>
            <a:endParaRPr lang="en-NZ" sz="1600" b="1" dirty="0">
              <a:solidFill>
                <a:schemeClr val="bg1"/>
              </a:solidFill>
            </a:endParaRPr>
          </a:p>
        </p:txBody>
      </p:sp>
      <p:pic>
        <p:nvPicPr>
          <p:cNvPr id="6" name="Picture 5" descr="A satellite in space above the earth&#10;&#10;AI-generated content may be incorrect.">
            <a:extLst>
              <a:ext uri="{FF2B5EF4-FFF2-40B4-BE49-F238E27FC236}">
                <a16:creationId xmlns:a16="http://schemas.microsoft.com/office/drawing/2014/main" id="{AE5824E3-03B6-9F7D-FF04-C2436ACAC5A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788720" y="3256963"/>
            <a:ext cx="525878" cy="52587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79A9F35-FCD1-FB1C-ACC0-9EDA7660664A}"/>
              </a:ext>
            </a:extLst>
          </p:cNvPr>
          <p:cNvSpPr txBox="1"/>
          <p:nvPr/>
        </p:nvSpPr>
        <p:spPr>
          <a:xfrm>
            <a:off x="9835394" y="345073"/>
            <a:ext cx="2021749" cy="923330"/>
          </a:xfrm>
          <a:prstGeom prst="rect">
            <a:avLst/>
          </a:prstGeom>
          <a:noFill/>
        </p:spPr>
        <p:txBody>
          <a:bodyPr wrap="square" rtlCol="0">
            <a:spAutoFit/>
          </a:bodyPr>
          <a:lstStyle/>
          <a:p>
            <a:r>
              <a:rPr lang="en-NZ" dirty="0">
                <a:solidFill>
                  <a:schemeClr val="bg1"/>
                </a:solidFill>
              </a:rPr>
              <a:t>~700 people </a:t>
            </a:r>
            <a:br>
              <a:rPr lang="en-NZ" dirty="0">
                <a:solidFill>
                  <a:schemeClr val="bg1"/>
                </a:solidFill>
              </a:rPr>
            </a:br>
            <a:r>
              <a:rPr lang="en-NZ" dirty="0">
                <a:solidFill>
                  <a:schemeClr val="bg1"/>
                </a:solidFill>
              </a:rPr>
              <a:t>47 countries</a:t>
            </a:r>
          </a:p>
          <a:p>
            <a:r>
              <a:rPr lang="en-NZ" dirty="0">
                <a:solidFill>
                  <a:schemeClr val="bg1"/>
                </a:solidFill>
              </a:rPr>
              <a:t>12 moonwalkers</a:t>
            </a:r>
          </a:p>
        </p:txBody>
      </p:sp>
    </p:spTree>
    <p:extLst>
      <p:ext uri="{BB962C8B-B14F-4D97-AF65-F5344CB8AC3E}">
        <p14:creationId xmlns:p14="http://schemas.microsoft.com/office/powerpoint/2010/main" val="288152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3" grpId="0"/>
      <p:bldP spid="34" grpId="0"/>
      <p:bldP spid="37" grpId="0"/>
      <p:bldP spid="4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13514</TotalTime>
  <Words>5027</Words>
  <Application>Microsoft Office PowerPoint</Application>
  <PresentationFormat>Widescreen</PresentationFormat>
  <Paragraphs>318</Paragraphs>
  <Slides>40</Slides>
  <Notes>36</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Yu Mincho Demibold</vt:lpstr>
      <vt:lpstr>Aptos</vt:lpstr>
      <vt:lpstr>Aptos Display</vt:lpstr>
      <vt:lpstr>Arial</vt:lpstr>
      <vt:lpstr>Calibri</vt:lpstr>
      <vt:lpstr>Centaur</vt:lpstr>
      <vt:lpstr>Office Theme</vt:lpstr>
      <vt:lpstr>https://satellitemap.space/ </vt:lpstr>
      <vt:lpstr>The Industrialisation of Low-Earth Orbit</vt:lpstr>
      <vt:lpstr>The Globalisation of Space</vt:lpstr>
      <vt:lpstr>Analysing the trends</vt:lpstr>
      <vt:lpstr>PowerPoint Presentation</vt:lpstr>
      <vt:lpstr>A Nuclear Rivalry becomes a Race to Space</vt:lpstr>
      <vt:lpstr>PowerPoint Presentation</vt:lpstr>
      <vt:lpstr>PowerPoint Presentation</vt:lpstr>
      <vt:lpstr>History of humans in space</vt:lpstr>
      <vt:lpstr>The Rise of China</vt:lpstr>
      <vt:lpstr>PowerPoint Presentation</vt:lpstr>
      <vt:lpstr>21st century space race? International cooperation and competition</vt:lpstr>
      <vt:lpstr>Space! What is it good for?</vt:lpstr>
      <vt:lpstr>Buy yourself a ride to space with…</vt:lpstr>
      <vt:lpstr>PowerPoint Presentation</vt:lpstr>
      <vt:lpstr>We Choose to Go to the Moon…  for better reasons this time?</vt:lpstr>
      <vt:lpstr>PowerPoint Presentation</vt:lpstr>
      <vt:lpstr>PowerPoint Presentation</vt:lpstr>
      <vt:lpstr>PowerPoint Presentation</vt:lpstr>
      <vt:lpstr>PowerPoint Presentation</vt:lpstr>
      <vt:lpstr>All “super heavy lift” launch vehicles to have flown</vt:lpstr>
      <vt:lpstr>PowerPoint Presentation</vt:lpstr>
      <vt:lpstr>PowerPoint Presentation</vt:lpstr>
      <vt:lpstr>PowerPoint Presentation</vt:lpstr>
      <vt:lpstr>Artemis III 2027?</vt:lpstr>
      <vt:lpstr>2030s and beyond?</vt:lpstr>
      <vt:lpstr>Outer Space Treaty (1967)</vt:lpstr>
      <vt:lpstr>Artemis Accords (2020) Principles for Cooperation in the Civil Exploration and Use of the Moon, Mars, Comets, and Asteroids for Peaceful Purposes</vt:lpstr>
      <vt:lpstr>PowerPoint Presentation</vt:lpstr>
      <vt:lpstr>More space = more good?</vt:lpstr>
      <vt:lpstr>The Moon is a Harsh Mistress Robotic landing attempts so far this century</vt:lpstr>
      <vt:lpstr>Artemis I November 2022</vt:lpstr>
      <vt:lpstr>PowerPoint Presentation</vt:lpstr>
      <vt:lpstr>Starlink</vt:lpstr>
      <vt:lpstr>Apollo: small steps for white American military men</vt:lpstr>
      <vt:lpstr>PowerPoint Presentation</vt:lpstr>
      <vt:lpstr>Apollo XI-XVII 1969-72</vt:lpstr>
      <vt:lpstr>PowerPoint Presentation</vt:lpstr>
      <vt:lpstr>The threat of space weather</vt:lpstr>
      <vt:lpstr>Extra points (see Space essays doc for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Song of Ice and Solar Flares</dc:title>
  <dc:creator>Daniel Wrench</dc:creator>
  <cp:lastModifiedBy>Daniel Wrench</cp:lastModifiedBy>
  <cp:revision>1998</cp:revision>
  <dcterms:created xsi:type="dcterms:W3CDTF">2024-05-24T23:10:58Z</dcterms:created>
  <dcterms:modified xsi:type="dcterms:W3CDTF">2025-02-22T01:55:08Z</dcterms:modified>
</cp:coreProperties>
</file>